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4" r:id="rId5"/>
    <p:sldId id="276" r:id="rId6"/>
    <p:sldId id="279" r:id="rId7"/>
    <p:sldId id="283" r:id="rId8"/>
    <p:sldId id="282" r:id="rId9"/>
    <p:sldId id="304" r:id="rId10"/>
    <p:sldId id="284" r:id="rId11"/>
    <p:sldId id="308" r:id="rId12"/>
    <p:sldId id="305" r:id="rId13"/>
    <p:sldId id="285" r:id="rId14"/>
    <p:sldId id="307" r:id="rId15"/>
    <p:sldId id="309" r:id="rId16"/>
    <p:sldId id="298" r:id="rId17"/>
    <p:sldId id="310" r:id="rId18"/>
    <p:sldId id="274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E55"/>
    <a:srgbClr val="4FB543"/>
    <a:srgbClr val="543F5E"/>
    <a:srgbClr val="D26E25"/>
    <a:srgbClr val="15465B"/>
    <a:srgbClr val="247FB0"/>
    <a:srgbClr val="D26E5B"/>
    <a:srgbClr val="1546FF"/>
    <a:srgbClr val="926DA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634" autoAdjust="0"/>
    <p:restoredTop sz="75816" autoAdjust="0"/>
  </p:normalViewPr>
  <p:slideViewPr>
    <p:cSldViewPr snapToGrid="0" showGuides="1">
      <p:cViewPr varScale="1">
        <p:scale>
          <a:sx n="67" d="100"/>
          <a:sy n="67" d="100"/>
        </p:scale>
        <p:origin x="1344" y="5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27/10/2016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1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2012 </a:t>
            </a:r>
            <a:r>
              <a:rPr lang="nl-BE" b="1" dirty="0" smtClean="0"/>
              <a:t>Council</a:t>
            </a:r>
            <a:r>
              <a:rPr lang="nl-BE" dirty="0" smtClean="0"/>
              <a:t> </a:t>
            </a:r>
            <a:r>
              <a:rPr lang="nl-BE" b="1" dirty="0" err="1" smtClean="0"/>
              <a:t>Recommendation</a:t>
            </a:r>
            <a:r>
              <a:rPr lang="nl-BE" dirty="0" smtClean="0"/>
              <a:t> of 20 December 2012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b="1" dirty="0" err="1" smtClean="0"/>
              <a:t>validation</a:t>
            </a:r>
            <a:r>
              <a:rPr lang="nl-BE" b="1" dirty="0" smtClean="0"/>
              <a:t> of non-</a:t>
            </a:r>
            <a:r>
              <a:rPr lang="nl-BE" b="1" dirty="0" err="1" smtClean="0"/>
              <a:t>formal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informal</a:t>
            </a:r>
            <a:r>
              <a:rPr lang="nl-BE" b="1" dirty="0" smtClean="0"/>
              <a:t> </a:t>
            </a:r>
            <a:r>
              <a:rPr lang="nl-BE" b="1" dirty="0" err="1" smtClean="0"/>
              <a:t>learning</a:t>
            </a:r>
            <a:r>
              <a:rPr lang="nl-BE" b="1" dirty="0" smtClean="0"/>
              <a:t> </a:t>
            </a:r>
            <a:r>
              <a:rPr lang="nl-BE" dirty="0" smtClean="0"/>
              <a:t>(VNFIL)</a:t>
            </a:r>
          </a:p>
          <a:p>
            <a:pPr lvl="1"/>
            <a:r>
              <a:rPr lang="nl-BE" dirty="0" err="1" smtClean="0"/>
              <a:t>To</a:t>
            </a:r>
            <a:r>
              <a:rPr lang="nl-BE" dirty="0" smtClean="0"/>
              <a:t> have in </a:t>
            </a:r>
            <a:r>
              <a:rPr lang="nl-BE" dirty="0" err="1" smtClean="0"/>
              <a:t>place</a:t>
            </a:r>
            <a:r>
              <a:rPr lang="nl-BE" dirty="0" smtClean="0"/>
              <a:t> no later </a:t>
            </a:r>
            <a:r>
              <a:rPr lang="nl-BE" dirty="0" err="1" smtClean="0"/>
              <a:t>than</a:t>
            </a:r>
            <a:r>
              <a:rPr lang="nl-BE" dirty="0" smtClean="0"/>
              <a:t> 2018 </a:t>
            </a:r>
            <a:r>
              <a:rPr lang="nl-BE" b="1" dirty="0" err="1" smtClean="0"/>
              <a:t>arrangements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VNFIL</a:t>
            </a:r>
          </a:p>
          <a:p>
            <a:pPr lvl="2"/>
            <a:r>
              <a:rPr lang="nl-BE" dirty="0" err="1" smtClean="0"/>
              <a:t>Identification</a:t>
            </a:r>
            <a:endParaRPr lang="nl-BE" dirty="0" smtClean="0"/>
          </a:p>
          <a:p>
            <a:pPr lvl="2"/>
            <a:r>
              <a:rPr lang="nl-BE" dirty="0" err="1" smtClean="0"/>
              <a:t>Documentation</a:t>
            </a:r>
            <a:endParaRPr lang="nl-BE" dirty="0" smtClean="0"/>
          </a:p>
          <a:p>
            <a:pPr lvl="2"/>
            <a:r>
              <a:rPr lang="nl-BE" dirty="0" smtClean="0"/>
              <a:t>Assessment</a:t>
            </a:r>
          </a:p>
          <a:p>
            <a:pPr lvl="2"/>
            <a:r>
              <a:rPr lang="nl-BE" dirty="0" err="1" smtClean="0"/>
              <a:t>Certification</a:t>
            </a:r>
            <a:endParaRPr lang="nl-BE" dirty="0" smtClean="0"/>
          </a:p>
          <a:p>
            <a:pPr lvl="1"/>
            <a:r>
              <a:rPr lang="nl-BE" dirty="0" err="1" smtClean="0"/>
              <a:t>Apply</a:t>
            </a:r>
            <a:r>
              <a:rPr lang="nl-BE" dirty="0" smtClean="0"/>
              <a:t> </a:t>
            </a:r>
            <a:r>
              <a:rPr lang="nl-BE" dirty="0" err="1" smtClean="0"/>
              <a:t>principles</a:t>
            </a:r>
            <a:endParaRPr lang="nl-BE" dirty="0" smtClean="0"/>
          </a:p>
          <a:p>
            <a:pPr lvl="2"/>
            <a:r>
              <a:rPr lang="nl-BE" b="1" dirty="0" err="1" smtClean="0"/>
              <a:t>linked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NQF</a:t>
            </a:r>
          </a:p>
          <a:p>
            <a:pPr lvl="2"/>
            <a:r>
              <a:rPr lang="nl-BE" dirty="0" err="1" smtClean="0"/>
              <a:t>Disadvantaged</a:t>
            </a:r>
            <a:r>
              <a:rPr lang="nl-BE" dirty="0" smtClean="0"/>
              <a:t> </a:t>
            </a:r>
            <a:r>
              <a:rPr lang="nl-BE" dirty="0" err="1" smtClean="0"/>
              <a:t>groups</a:t>
            </a:r>
            <a:r>
              <a:rPr lang="nl-BE" dirty="0" smtClean="0"/>
              <a:t>, information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guidance</a:t>
            </a:r>
            <a:r>
              <a:rPr lang="nl-BE" dirty="0" smtClean="0"/>
              <a:t>, </a:t>
            </a:r>
            <a:r>
              <a:rPr lang="nl-BE" dirty="0" err="1" smtClean="0"/>
              <a:t>quality</a:t>
            </a:r>
            <a:r>
              <a:rPr lang="nl-BE" dirty="0" smtClean="0"/>
              <a:t> </a:t>
            </a:r>
            <a:r>
              <a:rPr lang="nl-BE" dirty="0" err="1" smtClean="0"/>
              <a:t>assurance</a:t>
            </a:r>
            <a:r>
              <a:rPr lang="nl-BE" dirty="0" smtClean="0"/>
              <a:t>, </a:t>
            </a:r>
            <a:r>
              <a:rPr lang="nl-BE" dirty="0" err="1" smtClean="0"/>
              <a:t>professionalisation</a:t>
            </a:r>
            <a:r>
              <a:rPr lang="nl-BE" dirty="0" smtClean="0"/>
              <a:t> of </a:t>
            </a:r>
            <a:r>
              <a:rPr lang="nl-BE" dirty="0" err="1" smtClean="0"/>
              <a:t>staff</a:t>
            </a:r>
            <a:r>
              <a:rPr lang="nl-BE" dirty="0" smtClean="0"/>
              <a:t>, …</a:t>
            </a:r>
          </a:p>
          <a:p>
            <a:pPr lvl="1"/>
            <a:r>
              <a:rPr lang="nl-BE" dirty="0" err="1" smtClean="0"/>
              <a:t>Involvement</a:t>
            </a:r>
            <a:r>
              <a:rPr lang="nl-BE" dirty="0" smtClean="0"/>
              <a:t> of stakeholders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84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52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32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Résumé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Situation</a:t>
            </a:r>
            <a:r>
              <a:rPr lang="nl-BE" dirty="0" smtClean="0"/>
              <a:t> </a:t>
            </a:r>
            <a:r>
              <a:rPr lang="nl-BE" dirty="0" err="1" smtClean="0"/>
              <a:t>actuelle</a:t>
            </a:r>
            <a:endParaRPr lang="nl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r>
              <a:rPr lang="fr-FR" dirty="0" smtClean="0"/>
              <a:t>Pratiques actuelles en validation</a:t>
            </a:r>
          </a:p>
          <a:p>
            <a:pPr lvl="1"/>
            <a:r>
              <a:rPr lang="fr-FR" dirty="0" smtClean="0"/>
              <a:t>Secteur de l’enseignement </a:t>
            </a:r>
          </a:p>
          <a:p>
            <a:pPr lvl="1"/>
            <a:r>
              <a:rPr lang="fr-FR" dirty="0" smtClean="0"/>
              <a:t>Secteur du travail</a:t>
            </a:r>
          </a:p>
          <a:p>
            <a:pPr lvl="1"/>
            <a:r>
              <a:rPr lang="fr-FR" dirty="0" smtClean="0"/>
              <a:t>Secteurs de culture, jeunesse et sport</a:t>
            </a:r>
          </a:p>
          <a:p>
            <a:r>
              <a:rPr lang="fr-FR" dirty="0" smtClean="0"/>
              <a:t>Nécessité d’une approche intégrée</a:t>
            </a:r>
          </a:p>
          <a:p>
            <a:pPr lvl="1"/>
            <a:r>
              <a:rPr lang="fr-FR" dirty="0" smtClean="0"/>
              <a:t>Fragmentation</a:t>
            </a:r>
          </a:p>
          <a:p>
            <a:pPr lvl="1"/>
            <a:r>
              <a:rPr lang="fr-FR" dirty="0" smtClean="0"/>
              <a:t>Politique Européen </a:t>
            </a:r>
          </a:p>
          <a:p>
            <a:pPr lvl="1"/>
            <a:r>
              <a:rPr lang="fr-FR" dirty="0" smtClean="0"/>
              <a:t>Intentions des nouveaux ministres</a:t>
            </a:r>
          </a:p>
          <a:p>
            <a:r>
              <a:rPr lang="fr-FR" dirty="0" smtClean="0"/>
              <a:t>Caractéristiques de la politique intégrée de la validation</a:t>
            </a:r>
          </a:p>
          <a:p>
            <a:pPr lvl="1"/>
            <a:r>
              <a:rPr lang="fr-FR" dirty="0" smtClean="0"/>
              <a:t>Définition</a:t>
            </a:r>
          </a:p>
          <a:p>
            <a:pPr lvl="1"/>
            <a:r>
              <a:rPr lang="fr-FR" dirty="0" smtClean="0"/>
              <a:t>Cadre de référence</a:t>
            </a:r>
          </a:p>
          <a:p>
            <a:pPr lvl="1"/>
            <a:r>
              <a:rPr lang="fr-FR" dirty="0" smtClean="0"/>
              <a:t>Système d’assurance de qualité</a:t>
            </a:r>
          </a:p>
          <a:p>
            <a:pPr lvl="1"/>
            <a:r>
              <a:rPr lang="nl-BE" dirty="0" err="1" smtClean="0"/>
              <a:t>Interchangeabilité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88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Situation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actuelle</a:t>
            </a:r>
            <a:r>
              <a:rPr lang="nl-BE" baseline="0" dirty="0" smtClean="0"/>
              <a:t> </a:t>
            </a:r>
          </a:p>
          <a:p>
            <a:endParaRPr lang="nl-BE" baseline="0" dirty="0" smtClean="0"/>
          </a:p>
          <a:p>
            <a:r>
              <a:rPr lang="fr-FR" dirty="0" smtClean="0"/>
              <a:t>Pratiques actuelles en validation</a:t>
            </a:r>
          </a:p>
          <a:p>
            <a:pPr lvl="1"/>
            <a:r>
              <a:rPr lang="fr-FR" dirty="0" smtClean="0"/>
              <a:t>Secteur de l’enseignement </a:t>
            </a:r>
          </a:p>
          <a:p>
            <a:pPr lvl="1"/>
            <a:r>
              <a:rPr lang="fr-FR" dirty="0" smtClean="0"/>
              <a:t>Secteur du travail</a:t>
            </a:r>
          </a:p>
          <a:p>
            <a:pPr lvl="1"/>
            <a:r>
              <a:rPr lang="fr-FR" dirty="0" smtClean="0"/>
              <a:t>Secteurs de culture, jeunesse et sport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58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38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BE" dirty="0" smtClean="0"/>
              <a:t>Etapes dans la procédure de validation; </a:t>
            </a:r>
          </a:p>
          <a:p>
            <a:r>
              <a:rPr lang="fr-BE" dirty="0" smtClean="0"/>
              <a:t>Fournir information générale</a:t>
            </a:r>
          </a:p>
          <a:p>
            <a:pPr lvl="1"/>
            <a:r>
              <a:rPr lang="fr-BE" dirty="0" smtClean="0"/>
              <a:t>Site web -&gt; </a:t>
            </a:r>
            <a:r>
              <a:rPr lang="fr-BE" dirty="0" smtClean="0">
                <a:solidFill>
                  <a:srgbClr val="5DBE55"/>
                </a:solidFill>
              </a:rPr>
              <a:t>tuteur étudiant</a:t>
            </a:r>
          </a:p>
          <a:p>
            <a:r>
              <a:rPr lang="fr-BE" i="1" dirty="0" err="1" smtClean="0"/>
              <a:t>Intake</a:t>
            </a:r>
            <a:endParaRPr lang="fr-BE" i="1" dirty="0" smtClean="0"/>
          </a:p>
          <a:p>
            <a:pPr lvl="1"/>
            <a:r>
              <a:rPr lang="fr-BE" dirty="0" smtClean="0"/>
              <a:t>Expérience / lié aux résultats d’apprentissage / information sur méthodes et instruments</a:t>
            </a:r>
            <a:r>
              <a:rPr lang="fr-BE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BE" i="1" dirty="0" smtClean="0"/>
              <a:t>Screening</a:t>
            </a:r>
            <a:r>
              <a:rPr lang="fr-BE" dirty="0" smtClean="0"/>
              <a:t> et évaluation du portfolio </a:t>
            </a:r>
          </a:p>
          <a:p>
            <a:pPr lvl="1"/>
            <a:r>
              <a:rPr lang="fr-BE" dirty="0" smtClean="0"/>
              <a:t>Deadline / </a:t>
            </a:r>
            <a:r>
              <a:rPr lang="fr-BE" dirty="0" smtClean="0">
                <a:solidFill>
                  <a:srgbClr val="5DBE55"/>
                </a:solidFill>
              </a:rPr>
              <a:t>complet</a:t>
            </a:r>
          </a:p>
          <a:p>
            <a:pPr lvl="1"/>
            <a:r>
              <a:rPr lang="fr-BE" dirty="0" smtClean="0"/>
              <a:t>Variation, pertinence, actualité, authenticité et quantité</a:t>
            </a:r>
          </a:p>
          <a:p>
            <a:r>
              <a:rPr lang="fr-BE" dirty="0" smtClean="0"/>
              <a:t>Finalisation</a:t>
            </a:r>
          </a:p>
          <a:p>
            <a:pPr lvl="1"/>
            <a:r>
              <a:rPr lang="fr-BE" dirty="0" smtClean="0"/>
              <a:t>Preuve de compétences (</a:t>
            </a:r>
            <a:r>
              <a:rPr lang="fr-BE" dirty="0" err="1" smtClean="0"/>
              <a:t>bekwaamheidsbewijs</a:t>
            </a:r>
            <a:r>
              <a:rPr lang="fr-BE" dirty="0" smtClean="0"/>
              <a:t>), exemptions</a:t>
            </a: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E20B-F3B6-4FB0-B615-7CD7BC7793E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90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Situation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actuelle</a:t>
            </a:r>
            <a:r>
              <a:rPr lang="nl-BE" baseline="0" dirty="0" smtClean="0"/>
              <a:t> </a:t>
            </a:r>
          </a:p>
          <a:p>
            <a:endParaRPr lang="nl-BE" baseline="0" dirty="0" smtClean="0"/>
          </a:p>
          <a:p>
            <a:r>
              <a:rPr lang="fr-FR" dirty="0" smtClean="0"/>
              <a:t>Pratiques actuelles en validation</a:t>
            </a:r>
          </a:p>
          <a:p>
            <a:pPr lvl="1"/>
            <a:r>
              <a:rPr lang="fr-FR" dirty="0" smtClean="0"/>
              <a:t>Secteur de l’enseignement </a:t>
            </a:r>
          </a:p>
          <a:p>
            <a:pPr lvl="1"/>
            <a:r>
              <a:rPr lang="fr-FR" dirty="0" smtClean="0"/>
              <a:t>Secteur du travail</a:t>
            </a:r>
          </a:p>
          <a:p>
            <a:pPr lvl="1"/>
            <a:r>
              <a:rPr lang="fr-FR" dirty="0" smtClean="0"/>
              <a:t>Secteurs de culture, jeunesse et sport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89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in </a:t>
            </a:r>
          </a:p>
          <a:p>
            <a:r>
              <a:rPr lang="nl-BE" dirty="0" err="1" smtClean="0"/>
              <a:t>Entrepreneurial</a:t>
            </a:r>
            <a:r>
              <a:rPr lang="nl-BE" baseline="0" dirty="0" smtClean="0"/>
              <a:t> training (</a:t>
            </a:r>
            <a:r>
              <a:rPr lang="nl-BE" baseline="0" dirty="0" err="1" smtClean="0"/>
              <a:t>Syntra</a:t>
            </a:r>
            <a:r>
              <a:rPr lang="nl-BE" baseline="0" dirty="0" smtClean="0"/>
              <a:t>)</a:t>
            </a:r>
          </a:p>
          <a:p>
            <a:r>
              <a:rPr lang="nl-BE" baseline="0" dirty="0" smtClean="0"/>
              <a:t>Public </a:t>
            </a:r>
            <a:r>
              <a:rPr lang="nl-BE" baseline="0" dirty="0" err="1" smtClean="0"/>
              <a:t>Employment</a:t>
            </a:r>
            <a:r>
              <a:rPr lang="nl-BE" baseline="0" dirty="0" smtClean="0"/>
              <a:t> Service (VDAB)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99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Situation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actuelle</a:t>
            </a:r>
            <a:r>
              <a:rPr lang="nl-BE" baseline="0" dirty="0" smtClean="0"/>
              <a:t> </a:t>
            </a:r>
          </a:p>
          <a:p>
            <a:endParaRPr lang="nl-BE" baseline="0" dirty="0" smtClean="0"/>
          </a:p>
          <a:p>
            <a:r>
              <a:rPr lang="fr-FR" dirty="0" smtClean="0"/>
              <a:t>Pratiques actuelles en validation</a:t>
            </a:r>
          </a:p>
          <a:p>
            <a:pPr lvl="1"/>
            <a:r>
              <a:rPr lang="fr-FR" dirty="0" smtClean="0"/>
              <a:t>Secteur de l’enseignement </a:t>
            </a:r>
          </a:p>
          <a:p>
            <a:pPr lvl="1"/>
            <a:r>
              <a:rPr lang="fr-FR" dirty="0" smtClean="0"/>
              <a:t>Secteur du travail</a:t>
            </a:r>
          </a:p>
          <a:p>
            <a:pPr lvl="1"/>
            <a:r>
              <a:rPr lang="fr-FR" dirty="0" smtClean="0"/>
              <a:t>Secteurs de culture, jeunesse et sport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09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58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Calibri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titelstijl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model te </a:t>
            </a:r>
            <a:r>
              <a:rPr lang="fr-FR" dirty="0" err="1" smtClean="0"/>
              <a:t>bewerken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fr-FR" dirty="0" err="1" smtClean="0"/>
              <a:t>Titelstijl</a:t>
            </a:r>
            <a:r>
              <a:rPr lang="fr-FR" dirty="0" smtClean="0"/>
              <a:t> van model </a:t>
            </a:r>
            <a:r>
              <a:rPr lang="fr-FR" dirty="0" err="1" smtClean="0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model te </a:t>
            </a:r>
            <a:r>
              <a:rPr lang="fr-FR" dirty="0" err="1" smtClean="0"/>
              <a:t>bewerken</a:t>
            </a:r>
            <a:endParaRPr lang="fr-FR" dirty="0" smtClean="0"/>
          </a:p>
          <a:p>
            <a:pPr lvl="1"/>
            <a:r>
              <a:rPr lang="fr-FR" dirty="0" err="1" smtClean="0"/>
              <a:t>Tweede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err="1" smtClean="0"/>
              <a:t>Derde</a:t>
            </a:r>
            <a:r>
              <a:rPr lang="fr-FR" dirty="0" smtClean="0"/>
              <a:t> niveau</a:t>
            </a:r>
          </a:p>
          <a:p>
            <a:pPr lvl="3"/>
            <a:r>
              <a:rPr lang="fr-FR" dirty="0" err="1" smtClean="0"/>
              <a:t>Vierde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Vijfde</a:t>
            </a:r>
            <a:r>
              <a:rPr lang="fr-FR" dirty="0" smtClean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Calibri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Calibri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model te </a:t>
            </a:r>
            <a:r>
              <a:rPr lang="fr-FR" dirty="0" err="1" smtClean="0"/>
              <a:t>bewerken</a:t>
            </a:r>
            <a:endParaRPr lang="fr-FR" dirty="0" smtClean="0"/>
          </a:p>
          <a:p>
            <a:pPr lvl="1"/>
            <a:r>
              <a:rPr lang="fr-FR" dirty="0" err="1" smtClean="0"/>
              <a:t>Tweede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err="1" smtClean="0"/>
              <a:t>Derde</a:t>
            </a:r>
            <a:r>
              <a:rPr lang="fr-FR" dirty="0" smtClean="0"/>
              <a:t> niveau</a:t>
            </a:r>
          </a:p>
          <a:p>
            <a:pPr lvl="3"/>
            <a:r>
              <a:rPr lang="fr-FR" dirty="0" err="1" smtClean="0"/>
              <a:t>Vierde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Vijfde</a:t>
            </a:r>
            <a:r>
              <a:rPr lang="fr-FR" dirty="0" smtClean="0"/>
              <a:t>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Calibri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Calibri"/>
                <a:cs typeface="Calibri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 baseline="0">
                <a:latin typeface="Calibri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titelstijl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model te </a:t>
            </a:r>
            <a:r>
              <a:rPr lang="fr-FR" dirty="0" err="1" smtClean="0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fr-FR" smtClean="0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fr-FR" dirty="0" err="1" smtClean="0"/>
              <a:t>Titelstijl</a:t>
            </a:r>
            <a:r>
              <a:rPr lang="fr-FR" dirty="0" smtClean="0"/>
              <a:t> van model </a:t>
            </a:r>
            <a:r>
              <a:rPr lang="fr-FR" dirty="0" err="1" smtClean="0"/>
              <a:t>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lnSpc>
                <a:spcPct val="90000"/>
              </a:lnSpc>
              <a:buSzPct val="85000"/>
              <a:defRPr>
                <a:latin typeface="Calibri"/>
                <a:cs typeface="Calibri"/>
              </a:defRPr>
            </a:lvl3pPr>
            <a:lvl4pPr>
              <a:lnSpc>
                <a:spcPct val="90000"/>
              </a:lnSpc>
              <a:defRPr>
                <a:latin typeface="Calibri"/>
                <a:cs typeface="Calibri"/>
              </a:defRPr>
            </a:lvl4pPr>
            <a:lvl5pPr>
              <a:lnSpc>
                <a:spcPct val="90000"/>
              </a:lnSpc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fr-FR" dirty="0" err="1" smtClean="0"/>
              <a:t>Klik</a:t>
            </a:r>
            <a:r>
              <a:rPr lang="fr-FR" dirty="0" smtClean="0"/>
              <a:t> om de </a:t>
            </a:r>
            <a:r>
              <a:rPr lang="fr-FR" dirty="0" err="1" smtClean="0"/>
              <a:t>tekststijl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model te </a:t>
            </a:r>
            <a:r>
              <a:rPr lang="fr-FR" dirty="0" err="1" smtClean="0"/>
              <a:t>bewerken</a:t>
            </a:r>
            <a:endParaRPr lang="fr-FR" dirty="0" smtClean="0"/>
          </a:p>
          <a:p>
            <a:pPr lvl="1"/>
            <a:r>
              <a:rPr lang="fr-FR" dirty="0" err="1" smtClean="0"/>
              <a:t>Tweede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err="1" smtClean="0"/>
              <a:t>Derde</a:t>
            </a:r>
            <a:r>
              <a:rPr lang="fr-FR" dirty="0" smtClean="0"/>
              <a:t> niveau</a:t>
            </a:r>
          </a:p>
          <a:p>
            <a:pPr lvl="3"/>
            <a:r>
              <a:rPr lang="fr-FR" dirty="0" err="1" smtClean="0"/>
              <a:t>Vierde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Vijfde</a:t>
            </a:r>
            <a:r>
              <a:rPr lang="fr-FR" dirty="0" smtClean="0"/>
              <a:t>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 smtClean="0"/>
              <a:t>Sleep</a:t>
            </a:r>
            <a:r>
              <a:rPr lang="fr-FR" dirty="0" smtClean="0"/>
              <a:t> de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tijdelijke</a:t>
            </a:r>
            <a:r>
              <a:rPr lang="fr-FR" dirty="0" smtClean="0"/>
              <a:t> </a:t>
            </a:r>
            <a:r>
              <a:rPr lang="fr-FR" dirty="0" err="1" smtClean="0"/>
              <a:t>aanduiding</a:t>
            </a:r>
            <a:r>
              <a:rPr lang="fr-FR" dirty="0" smtClean="0"/>
              <a:t> of </a:t>
            </a:r>
            <a:r>
              <a:rPr lang="fr-FR" dirty="0" err="1" smtClean="0"/>
              <a:t>klik</a:t>
            </a:r>
            <a:r>
              <a:rPr lang="fr-FR" dirty="0" smtClean="0"/>
              <a:t>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pictogram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u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afbeelding</a:t>
            </a:r>
            <a:r>
              <a:rPr lang="fr-FR" dirty="0" smtClean="0"/>
              <a:t> </a:t>
            </a:r>
            <a:r>
              <a:rPr lang="fr-FR" dirty="0" err="1" smtClean="0"/>
              <a:t>wilt</a:t>
            </a:r>
            <a:r>
              <a:rPr lang="fr-FR" dirty="0" smtClean="0"/>
              <a:t> </a:t>
            </a:r>
            <a:r>
              <a:rPr lang="fr-FR" dirty="0" err="1" smtClean="0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27/10/2016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27/10/2016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3" r:id="rId4"/>
    <p:sldLayoutId id="2147483684" r:id="rId5"/>
    <p:sldLayoutId id="2147483687" r:id="rId6"/>
    <p:sldLayoutId id="2147483688" r:id="rId7"/>
    <p:sldLayoutId id="2147483689" r:id="rId8"/>
    <p:sldLayoutId id="2147483691" r:id="rId9"/>
    <p:sldLayoutId id="2147483674" r:id="rId10"/>
    <p:sldLayoutId id="2147483652" r:id="rId11"/>
    <p:sldLayoutId id="2147483682" r:id="rId12"/>
    <p:sldLayoutId id="2147483743" r:id="rId13"/>
    <p:sldLayoutId id="2147483758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200" kern="1200" spc="0" baseline="0">
          <a:solidFill>
            <a:schemeClr val="tx1"/>
          </a:solidFill>
          <a:latin typeface="Calibri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200" kern="1200" spc="0" baseline="0">
          <a:solidFill>
            <a:srgbClr val="9B9B9B"/>
          </a:solidFill>
          <a:latin typeface="Calibri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52" name="Titel 5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3" name="Ondertitel 5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grpSp>
        <p:nvGrpSpPr>
          <p:cNvPr id="12" name="Groeperen 15"/>
          <p:cNvGrpSpPr/>
          <p:nvPr/>
        </p:nvGrpSpPr>
        <p:grpSpPr>
          <a:xfrm>
            <a:off x="308489" y="286525"/>
            <a:ext cx="6004376" cy="6265475"/>
            <a:chOff x="303433" y="286525"/>
            <a:chExt cx="6009433" cy="6265475"/>
          </a:xfrm>
        </p:grpSpPr>
        <p:sp>
          <p:nvSpPr>
            <p:cNvPr id="13" name="Rechthoek 12"/>
            <p:cNvSpPr>
              <a:spLocks/>
            </p:cNvSpPr>
            <p:nvPr/>
          </p:nvSpPr>
          <p:spPr>
            <a:xfrm>
              <a:off x="303433" y="286525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sz="2800" dirty="0" smtClean="0">
                <a:solidFill>
                  <a:schemeClr val="tx1"/>
                </a:solidFill>
              </a:endParaRPr>
            </a:p>
            <a:p>
              <a:endParaRPr lang="nl-BE" sz="2800" dirty="0">
                <a:solidFill>
                  <a:schemeClr val="tx1"/>
                </a:solidFill>
              </a:endParaRPr>
            </a:p>
            <a:p>
              <a:endParaRPr lang="nl-BE" sz="2800" dirty="0" smtClean="0">
                <a:solidFill>
                  <a:schemeClr val="tx1"/>
                </a:solidFill>
              </a:endParaRPr>
            </a:p>
            <a:p>
              <a:endParaRPr lang="nl-BE" sz="2800" dirty="0">
                <a:solidFill>
                  <a:schemeClr val="tx1"/>
                </a:solidFill>
              </a:endParaRPr>
            </a:p>
            <a:p>
              <a:endParaRPr lang="nl-BE" sz="2800" dirty="0" smtClean="0">
                <a:solidFill>
                  <a:schemeClr val="tx1"/>
                </a:solidFill>
              </a:endParaRPr>
            </a:p>
            <a:p>
              <a:endParaRPr lang="nl-BE" sz="2800" dirty="0">
                <a:solidFill>
                  <a:schemeClr val="tx1"/>
                </a:solidFill>
              </a:endParaRPr>
            </a:p>
            <a:p>
              <a:endParaRPr lang="nl-BE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3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Validation en Flandre, vers une approche intégrée</a:t>
              </a:r>
            </a:p>
            <a:p>
              <a:pPr algn="ctr"/>
              <a: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/>
              </a:r>
              <a:b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Nathalie Druine</a:t>
              </a:r>
            </a:p>
            <a:p>
              <a:pPr algn="ctr"/>
              <a: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Vlaams </a:t>
              </a:r>
              <a:r>
                <a:rPr lang="fr-F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ministerie</a:t>
              </a:r>
              <a: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van </a:t>
              </a:r>
            </a:p>
            <a:p>
              <a:pPr algn="ctr"/>
              <a:r>
                <a:rPr lang="fr-FR" sz="2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Onderwijs en </a:t>
              </a:r>
              <a:r>
                <a:rPr lang="fr-FR" sz="20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Vorming</a:t>
              </a:r>
              <a:endParaRPr lang="fr-FR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hthoekige driehoek 13"/>
            <p:cNvSpPr/>
            <p:nvPr/>
          </p:nvSpPr>
          <p:spPr>
            <a:xfrm>
              <a:off x="452736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>
                <a:ln>
                  <a:solidFill>
                    <a:srgbClr val="EEEEE7"/>
                  </a:solidFill>
                </a:ln>
              </a:endParaRPr>
            </a:p>
          </p:txBody>
        </p:sp>
      </p:grp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82875"/>
            <a:ext cx="2159997" cy="71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Culture, </a:t>
            </a:r>
            <a:r>
              <a:rPr lang="nl-BE" dirty="0" err="1" smtClean="0"/>
              <a:t>jeunesse</a:t>
            </a:r>
            <a:r>
              <a:rPr lang="nl-BE" dirty="0" smtClean="0"/>
              <a:t> &gt;&lt; Sport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BE" dirty="0"/>
              <a:t>Organismes socio-culturelles : législation </a:t>
            </a:r>
            <a:r>
              <a:rPr lang="fr-BE" dirty="0" smtClean="0"/>
              <a:t>manquante</a:t>
            </a:r>
          </a:p>
          <a:p>
            <a:pPr lvl="1"/>
            <a:r>
              <a:rPr lang="fr-BE" dirty="0"/>
              <a:t>validation dans le sens d’identification et de documentation de </a:t>
            </a:r>
            <a:r>
              <a:rPr lang="fr-BE" dirty="0" smtClean="0"/>
              <a:t>compétences</a:t>
            </a:r>
          </a:p>
          <a:p>
            <a:pPr lvl="1"/>
            <a:r>
              <a:rPr lang="fr-BE" dirty="0" smtClean="0"/>
              <a:t>Plusieurs </a:t>
            </a:r>
            <a:r>
              <a:rPr lang="fr-BE" dirty="0"/>
              <a:t>instruments existent pour ‘rendre les compétences visibles</a:t>
            </a:r>
            <a:r>
              <a:rPr lang="fr-BE" dirty="0" smtClean="0"/>
              <a:t>’</a:t>
            </a:r>
            <a:endParaRPr lang="nl-BE" dirty="0"/>
          </a:p>
          <a:p>
            <a:pPr lvl="0"/>
            <a:r>
              <a:rPr lang="fr-BE" dirty="0"/>
              <a:t>L’Ecole Flamande des Entraineurs (VTS) : </a:t>
            </a:r>
            <a:r>
              <a:rPr lang="fr-BE" dirty="0" smtClean="0"/>
              <a:t>‘procédures de validation avec certification</a:t>
            </a:r>
          </a:p>
          <a:p>
            <a:pPr lvl="1"/>
            <a:r>
              <a:rPr lang="fr-BE" dirty="0" smtClean="0"/>
              <a:t>Le candidat paie une cotisation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29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Nécessité d’une approche intégrée</a:t>
            </a:r>
            <a:r>
              <a:rPr lang="nl-BE" smtClean="0"/>
              <a:t/>
            </a:r>
            <a:br>
              <a:rPr lang="nl-BE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66610"/>
            <a:ext cx="7416000" cy="3672000"/>
          </a:xfrm>
        </p:spPr>
        <p:txBody>
          <a:bodyPr/>
          <a:lstStyle/>
          <a:p>
            <a:r>
              <a:rPr lang="fr-FR" dirty="0" smtClean="0"/>
              <a:t>Fragmentation!</a:t>
            </a:r>
          </a:p>
          <a:p>
            <a:pPr lvl="1"/>
            <a:r>
              <a:rPr lang="fr-FR" dirty="0" smtClean="0"/>
              <a:t>Attractivité limité de validation – manque de sensibilisation?</a:t>
            </a:r>
          </a:p>
          <a:p>
            <a:pPr lvl="1"/>
            <a:r>
              <a:rPr lang="fr-FR" dirty="0" smtClean="0"/>
              <a:t>Pas de coordination entre les différents domaines politiques</a:t>
            </a:r>
          </a:p>
          <a:p>
            <a:pPr lvl="1"/>
            <a:r>
              <a:rPr lang="fr-FR" dirty="0" smtClean="0"/>
              <a:t>Confusion sur définitions; manque d’interchangeabilité, d’objectivité et d’assurance de la qualité</a:t>
            </a:r>
          </a:p>
          <a:p>
            <a:r>
              <a:rPr lang="fr-FR" dirty="0" smtClean="0"/>
              <a:t>Politique Européen : “Les états membres devraient </a:t>
            </a:r>
          </a:p>
          <a:p>
            <a:pPr lvl="1"/>
            <a:r>
              <a:rPr lang="fr-FR" dirty="0" smtClean="0"/>
              <a:t>mettre en place, en 2018 au plus tard, des modalités de validation … »</a:t>
            </a:r>
          </a:p>
          <a:p>
            <a:r>
              <a:rPr lang="fr-FR" dirty="0" smtClean="0"/>
              <a:t>Intentions des nouveaux ministres</a:t>
            </a:r>
          </a:p>
          <a:p>
            <a:pPr lvl="1"/>
            <a:r>
              <a:rPr lang="fr-FR" dirty="0" smtClean="0"/>
              <a:t>Le concept de ‘validation’ dans plusieurs notes de politique générale: Bien-être &amp; Santé publique; Intégration, Affaires Publiques, 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Caractéristiques de la politique intégrée de la validation </a:t>
            </a:r>
            <a:endParaRPr lang="fr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Note de concept de la Gouvernement Flamande (17/7/2015): </a:t>
            </a:r>
            <a:br>
              <a:rPr lang="fr-BE" dirty="0" smtClean="0"/>
            </a:br>
            <a:r>
              <a:rPr lang="fr-BE" dirty="0" smtClean="0"/>
              <a:t>“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geïntegreerd</a:t>
            </a:r>
            <a:r>
              <a:rPr lang="fr-BE" dirty="0" smtClean="0"/>
              <a:t> </a:t>
            </a:r>
            <a:r>
              <a:rPr lang="fr-BE" dirty="0" err="1" smtClean="0"/>
              <a:t>beleid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erkenning</a:t>
            </a:r>
            <a:r>
              <a:rPr lang="fr-BE" dirty="0" smtClean="0"/>
              <a:t> van </a:t>
            </a:r>
            <a:r>
              <a:rPr lang="fr-BE" dirty="0" err="1" smtClean="0"/>
              <a:t>competenties</a:t>
            </a:r>
            <a:r>
              <a:rPr lang="fr-BE" dirty="0" smtClean="0"/>
              <a:t>”</a:t>
            </a:r>
          </a:p>
          <a:p>
            <a:endParaRPr lang="fr-FR" dirty="0" smtClean="0"/>
          </a:p>
          <a:p>
            <a:r>
              <a:rPr lang="fr-BE" dirty="0" smtClean="0"/>
              <a:t>Définition commune</a:t>
            </a:r>
          </a:p>
          <a:p>
            <a:pPr lvl="1"/>
            <a:r>
              <a:rPr lang="fr-BE" dirty="0" smtClean="0"/>
              <a:t>Identification/documentation  - évaluation/certification</a:t>
            </a:r>
          </a:p>
          <a:p>
            <a:r>
              <a:rPr lang="fr-BE" dirty="0" smtClean="0"/>
              <a:t>Cadre de référence commun</a:t>
            </a:r>
          </a:p>
          <a:p>
            <a:pPr lvl="1"/>
            <a:r>
              <a:rPr lang="fr-BE" dirty="0" err="1" smtClean="0"/>
              <a:t>Vlaamse</a:t>
            </a:r>
            <a:r>
              <a:rPr lang="fr-BE" dirty="0" smtClean="0"/>
              <a:t> </a:t>
            </a:r>
            <a:r>
              <a:rPr lang="fr-BE" dirty="0" err="1" smtClean="0"/>
              <a:t>kwalificatiestructuur</a:t>
            </a:r>
            <a:r>
              <a:rPr lang="fr-BE" dirty="0" smtClean="0"/>
              <a:t> (VKS): CNC et le CECR (le Cadre Européen commun de référence pour les langues) </a:t>
            </a:r>
          </a:p>
          <a:p>
            <a:r>
              <a:rPr lang="fr-BE" dirty="0" smtClean="0"/>
              <a:t>Interchangeabilité: (</a:t>
            </a:r>
            <a:r>
              <a:rPr lang="fr-BE" dirty="0" err="1" smtClean="0"/>
              <a:t>kwalificatiebewijs</a:t>
            </a:r>
            <a:r>
              <a:rPr lang="fr-BE" dirty="0" smtClean="0"/>
              <a:t>/</a:t>
            </a:r>
            <a:r>
              <a:rPr lang="fr-BE" dirty="0" err="1" smtClean="0"/>
              <a:t>bewijs</a:t>
            </a:r>
            <a:r>
              <a:rPr lang="fr-BE" dirty="0" smtClean="0"/>
              <a:t> van </a:t>
            </a:r>
            <a:r>
              <a:rPr lang="fr-BE" dirty="0" err="1" smtClean="0"/>
              <a:t>competenties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Même valeur qu’une certification de l’enseignement formel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414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Points de discussion - solutions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Faut-il</a:t>
            </a:r>
            <a:r>
              <a:rPr lang="nl-BE" dirty="0" smtClean="0"/>
              <a:t>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décret</a:t>
            </a:r>
            <a:r>
              <a:rPr lang="nl-BE" dirty="0" smtClean="0"/>
              <a:t> autonome?</a:t>
            </a:r>
          </a:p>
          <a:p>
            <a:r>
              <a:rPr lang="nl-BE" dirty="0" err="1" smtClean="0"/>
              <a:t>Champ</a:t>
            </a:r>
            <a:r>
              <a:rPr lang="nl-BE" dirty="0" smtClean="0"/>
              <a:t> </a:t>
            </a:r>
            <a:r>
              <a:rPr lang="nl-BE" dirty="0" err="1" smtClean="0"/>
              <a:t>d’application</a:t>
            </a:r>
            <a:r>
              <a:rPr lang="nl-BE" dirty="0" smtClean="0"/>
              <a:t> du </a:t>
            </a:r>
            <a:r>
              <a:rPr lang="nl-BE" dirty="0" err="1" smtClean="0"/>
              <a:t>décret</a:t>
            </a:r>
            <a:r>
              <a:rPr lang="nl-BE" dirty="0" smtClean="0"/>
              <a:t>? </a:t>
            </a:r>
          </a:p>
          <a:p>
            <a:pPr lvl="1"/>
            <a:r>
              <a:rPr lang="nl-BE" dirty="0" smtClean="0"/>
              <a:t>Définition large de la </a:t>
            </a:r>
            <a:r>
              <a:rPr lang="nl-BE" dirty="0" err="1" smtClean="0"/>
              <a:t>validation</a:t>
            </a:r>
            <a:r>
              <a:rPr lang="nl-BE" dirty="0" smtClean="0"/>
              <a:t> &gt;&lt;  </a:t>
            </a:r>
            <a:r>
              <a:rPr lang="nl-BE" dirty="0" err="1" smtClean="0"/>
              <a:t>régler</a:t>
            </a:r>
            <a:r>
              <a:rPr lang="nl-BE" dirty="0" smtClean="0"/>
              <a:t> la </a:t>
            </a:r>
            <a:r>
              <a:rPr lang="nl-BE" dirty="0" err="1" smtClean="0"/>
              <a:t>certification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Peut-on </a:t>
            </a:r>
            <a:r>
              <a:rPr lang="nl-BE" dirty="0" err="1" smtClean="0"/>
              <a:t>encorporer</a:t>
            </a:r>
            <a:r>
              <a:rPr lang="nl-BE" dirty="0" smtClean="0"/>
              <a:t> </a:t>
            </a:r>
            <a:r>
              <a:rPr lang="nl-BE" dirty="0" err="1" smtClean="0"/>
              <a:t>l’enseignement</a:t>
            </a:r>
            <a:r>
              <a:rPr lang="nl-BE" dirty="0" smtClean="0"/>
              <a:t> supérieur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Peut-on </a:t>
            </a:r>
            <a:r>
              <a:rPr lang="nl-BE" dirty="0" err="1" smtClean="0"/>
              <a:t>imposer</a:t>
            </a:r>
            <a:r>
              <a:rPr lang="nl-BE" dirty="0" smtClean="0"/>
              <a:t> des “</a:t>
            </a:r>
            <a:r>
              <a:rPr lang="nl-BE" dirty="0" err="1" smtClean="0"/>
              <a:t>standards</a:t>
            </a:r>
            <a:r>
              <a:rPr lang="nl-BE" dirty="0" smtClean="0"/>
              <a:t> </a:t>
            </a:r>
            <a:r>
              <a:rPr lang="nl-BE" dirty="0" err="1" smtClean="0"/>
              <a:t>d’évaluation</a:t>
            </a:r>
            <a:r>
              <a:rPr lang="nl-BE" dirty="0" smtClean="0"/>
              <a:t>”? </a:t>
            </a:r>
          </a:p>
          <a:p>
            <a:pPr lvl="1"/>
            <a:r>
              <a:rPr lang="fr-BE" dirty="0"/>
              <a:t>(des référentiels de validation)</a:t>
            </a:r>
            <a:endParaRPr lang="nl-BE" dirty="0" smtClean="0"/>
          </a:p>
          <a:p>
            <a:endParaRPr lang="nl-BE" dirty="0" smtClean="0"/>
          </a:p>
          <a:p>
            <a:r>
              <a:rPr lang="fr-FR" dirty="0"/>
              <a:t>Système d’assurance de qualité</a:t>
            </a:r>
          </a:p>
          <a:p>
            <a:pPr lvl="1"/>
            <a:r>
              <a:rPr lang="fr-FR" dirty="0"/>
              <a:t>Systèmes existants + contrôle conjoint par partenaires de l’inspection (enseignement) et travail (VDAB, </a:t>
            </a:r>
            <a:r>
              <a:rPr lang="fr-FR" dirty="0" err="1"/>
              <a:t>Syntra</a:t>
            </a:r>
            <a:r>
              <a:rPr lang="fr-FR" dirty="0"/>
              <a:t>)</a:t>
            </a:r>
          </a:p>
          <a:p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1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13137"/>
            <a:ext cx="7416000" cy="1116000"/>
          </a:xfrm>
        </p:spPr>
        <p:txBody>
          <a:bodyPr/>
          <a:lstStyle/>
          <a:p>
            <a:r>
              <a:rPr lang="fr-BE" dirty="0" smtClean="0"/>
              <a:t>Organisation et financement</a:t>
            </a:r>
            <a:br>
              <a:rPr lang="fr-BE" dirty="0" smtClean="0"/>
            </a:br>
            <a:r>
              <a:rPr lang="fr-BE" dirty="0" smtClean="0"/>
              <a:t>en préparation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Des centres de validation agréés = organisations</a:t>
            </a:r>
          </a:p>
          <a:p>
            <a:pPr lvl="1"/>
            <a:r>
              <a:rPr lang="fr-BE" dirty="0" smtClean="0"/>
              <a:t>Qui offrent de trajets de validation pour une “qualification” entière (profil métier, profil formation)</a:t>
            </a:r>
          </a:p>
          <a:p>
            <a:pPr lvl="1"/>
            <a:r>
              <a:rPr lang="fr-BE" dirty="0" smtClean="0"/>
              <a:t>Basées sur des ‘standards d’évaluation’ (des référentiels de validation)</a:t>
            </a:r>
          </a:p>
          <a:p>
            <a:pPr lvl="1"/>
            <a:r>
              <a:rPr lang="fr-BE" dirty="0" smtClean="0"/>
              <a:t>Exigences: expérience, travailler en coopération, répartition géographique</a:t>
            </a:r>
          </a:p>
          <a:p>
            <a:r>
              <a:rPr lang="fr-BE" dirty="0" smtClean="0"/>
              <a:t>Financement</a:t>
            </a:r>
          </a:p>
          <a:p>
            <a:pPr lvl="1"/>
            <a:r>
              <a:rPr lang="fr-BE" dirty="0" smtClean="0"/>
              <a:t>Fonds de projets (p.ex. FSE): pour le développement des instruments de validation</a:t>
            </a:r>
          </a:p>
          <a:p>
            <a:pPr lvl="1"/>
            <a:r>
              <a:rPr lang="fr-BE" dirty="0" smtClean="0"/>
              <a:t>Fonds structurels pour le fonctionnement quotidien (?!)</a:t>
            </a:r>
          </a:p>
          <a:p>
            <a:pPr lvl="2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pic>
        <p:nvPicPr>
          <p:cNvPr id="1026" name="Picture 2" descr="Afbeeldingsresultaat voor travaux en c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/>
          <a:stretch/>
        </p:blipFill>
        <p:spPr>
          <a:xfrm>
            <a:off x="283745" y="0"/>
            <a:ext cx="8860255" cy="4922083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18910" y="614342"/>
            <a:ext cx="4081218" cy="2196000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endParaRPr lang="fr-B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eperen 10"/>
          <p:cNvGrpSpPr/>
          <p:nvPr/>
        </p:nvGrpSpPr>
        <p:grpSpPr>
          <a:xfrm>
            <a:off x="288000" y="3237901"/>
            <a:ext cx="8856000" cy="3447119"/>
            <a:chOff x="288000" y="3410881"/>
            <a:chExt cx="8856000" cy="3447119"/>
          </a:xfrm>
        </p:grpSpPr>
        <p:sp>
          <p:nvSpPr>
            <p:cNvPr id="9" name="Rechthoek 8"/>
            <p:cNvSpPr/>
            <p:nvPr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6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Merci </a:t>
              </a:r>
              <a:br>
                <a:rPr lang="fr-BE" sz="36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fr-BE" sz="36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pour votre </a:t>
              </a:r>
              <a:r>
                <a:rPr lang="fr-BE" sz="3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attention!</a:t>
              </a:r>
              <a:endParaRPr lang="nl-NL" sz="3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288000" y="3410881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Aperçu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Pratiques actuelles en validation</a:t>
            </a:r>
          </a:p>
          <a:p>
            <a:pPr lvl="1"/>
            <a:r>
              <a:rPr lang="fr-FR" dirty="0" smtClean="0"/>
              <a:t>Secteurs de l’enseignement, du travail, de culture, jeunesse et sport</a:t>
            </a:r>
          </a:p>
          <a:p>
            <a:pPr marL="288000" lvl="1" indent="0">
              <a:buNone/>
            </a:pPr>
            <a:endParaRPr lang="fr-FR" dirty="0" smtClean="0"/>
          </a:p>
          <a:p>
            <a:r>
              <a:rPr lang="fr-FR" dirty="0" smtClean="0"/>
              <a:t>Raisons pour une approche intégrée</a:t>
            </a:r>
          </a:p>
          <a:p>
            <a:r>
              <a:rPr lang="fr-FR" dirty="0" smtClean="0"/>
              <a:t>Caractéristiques de la politique intégrée de la validation</a:t>
            </a:r>
          </a:p>
          <a:p>
            <a:endParaRPr lang="fr-FR" dirty="0"/>
          </a:p>
          <a:p>
            <a:r>
              <a:rPr lang="fr-FR" dirty="0" smtClean="0"/>
              <a:t>Défis, problèmes et solutions provisoires</a:t>
            </a:r>
          </a:p>
          <a:p>
            <a:pPr marL="2880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070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pratiques de validation coexistent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sz="2800" b="1" dirty="0" smtClean="0"/>
              <a:t>Dans le secteur de l’enseignement</a:t>
            </a:r>
          </a:p>
          <a:p>
            <a:pPr lvl="1"/>
            <a:r>
              <a:rPr lang="fr-BE" dirty="0" smtClean="0"/>
              <a:t>Education des adultes</a:t>
            </a:r>
          </a:p>
          <a:p>
            <a:pPr lvl="1"/>
            <a:r>
              <a:rPr lang="fr-BE" dirty="0" smtClean="0"/>
              <a:t>Enseignement supérieur</a:t>
            </a:r>
          </a:p>
          <a:p>
            <a:pPr lvl="1"/>
            <a:r>
              <a:rPr lang="fr-BE" dirty="0" smtClean="0"/>
              <a:t>(Enseignement secondaire)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Dans le secteur du travail</a:t>
            </a:r>
          </a:p>
          <a:p>
            <a:endParaRPr lang="fr-BE" dirty="0" smtClean="0"/>
          </a:p>
          <a:p>
            <a:r>
              <a:rPr lang="fr-BE" dirty="0" smtClean="0"/>
              <a:t>Dans les secteurs culture, jeunesse, sport</a:t>
            </a:r>
          </a:p>
          <a:p>
            <a:endParaRPr lang="fr-BE" dirty="0" smtClean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58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Centres d’éducation des adultes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dirty="0"/>
              <a:t>D</a:t>
            </a:r>
            <a:r>
              <a:rPr lang="fr-BE" dirty="0" smtClean="0"/>
              <a:t>écret </a:t>
            </a:r>
            <a:r>
              <a:rPr lang="fr-BE" dirty="0"/>
              <a:t>de </a:t>
            </a:r>
            <a:r>
              <a:rPr lang="fr-BE" dirty="0" smtClean="0"/>
              <a:t>15/06/2007</a:t>
            </a:r>
          </a:p>
          <a:p>
            <a:pPr lvl="0"/>
            <a:r>
              <a:rPr lang="fr-FR" dirty="0" smtClean="0"/>
              <a:t>Des exemptions peuvent être accordées à base de crédits  d’apprentissage antérieur ou/et de validation de compétences </a:t>
            </a:r>
          </a:p>
          <a:p>
            <a:pPr lvl="0"/>
            <a:r>
              <a:rPr lang="fr-FR" dirty="0" smtClean="0"/>
              <a:t>Responsabilité de chaque centre, décision du directeur</a:t>
            </a:r>
          </a:p>
          <a:p>
            <a:pPr lvl="1"/>
            <a:r>
              <a:rPr lang="fr-FR" dirty="0" smtClean="0"/>
              <a:t>Souvent ad hoc</a:t>
            </a:r>
          </a:p>
          <a:p>
            <a:pPr lvl="1"/>
            <a:r>
              <a:rPr lang="fr-FR" dirty="0" smtClean="0"/>
              <a:t>Exceptions: formation générale de base</a:t>
            </a:r>
            <a:r>
              <a:rPr lang="fr-FR" dirty="0" smtClean="0">
                <a:solidFill>
                  <a:srgbClr val="5DBE55"/>
                </a:solidFill>
              </a:rPr>
              <a:t>, </a:t>
            </a:r>
            <a:r>
              <a:rPr lang="fr-FR" dirty="0" smtClean="0"/>
              <a:t>projets</a:t>
            </a:r>
          </a:p>
          <a:p>
            <a:r>
              <a:rPr lang="fr-FR" dirty="0" smtClean="0"/>
              <a:t>Assurance de la qualité par l’inspection</a:t>
            </a:r>
          </a:p>
          <a:p>
            <a:r>
              <a:rPr lang="fr-FR" dirty="0" smtClean="0"/>
              <a:t>Pas de financement spécifique, gratuit pour le candidat</a:t>
            </a:r>
          </a:p>
          <a:p>
            <a:pPr lvl="1"/>
            <a:r>
              <a:rPr lang="fr-FR" dirty="0" smtClean="0"/>
              <a:t>Investissement considérable et peu de rendement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74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L’enseignement supérieur: universités et hautes écoles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Décret du 30 avril 2004, intégré dans codex </a:t>
            </a:r>
            <a:r>
              <a:rPr lang="fr-BE" dirty="0" err="1" smtClean="0"/>
              <a:t>Enseign</a:t>
            </a:r>
            <a:r>
              <a:rPr lang="fr-BE" dirty="0" smtClean="0"/>
              <a:t> </a:t>
            </a:r>
            <a:r>
              <a:rPr lang="fr-BE" dirty="0" err="1" smtClean="0"/>
              <a:t>Superieure</a:t>
            </a:r>
            <a:endParaRPr lang="fr-BE" dirty="0" smtClean="0"/>
          </a:p>
          <a:p>
            <a:r>
              <a:rPr lang="fr-BE" dirty="0" smtClean="0"/>
              <a:t>Des exemptions peuvent être accordées à base de crédits  d’apprentissage acquis antérieurement et/ou de validation des compétences</a:t>
            </a:r>
            <a:endParaRPr lang="fr-BE" dirty="0" smtClean="0">
              <a:solidFill>
                <a:srgbClr val="4FB543"/>
              </a:solidFill>
            </a:endParaRPr>
          </a:p>
          <a:p>
            <a:r>
              <a:rPr lang="fr-BE" dirty="0" smtClean="0"/>
              <a:t>Résultat</a:t>
            </a:r>
            <a:r>
              <a:rPr lang="fr-BE" dirty="0"/>
              <a:t> : certificat de compétence &gt; exceptionnellement : diplôme complet</a:t>
            </a:r>
            <a:endParaRPr lang="nl-BE" dirty="0"/>
          </a:p>
          <a:p>
            <a:r>
              <a:rPr lang="fr-BE" dirty="0" smtClean="0"/>
              <a:t>Responsabilité de ‘l’association’</a:t>
            </a:r>
          </a:p>
          <a:p>
            <a:pPr lvl="1"/>
            <a:r>
              <a:rPr lang="fr-BE" dirty="0" smtClean="0"/>
              <a:t>Système décentralisé: chaque association a ces propres règles de procédure</a:t>
            </a:r>
          </a:p>
          <a:p>
            <a:pPr lvl="1"/>
            <a:r>
              <a:rPr lang="fr-BE" dirty="0" smtClean="0"/>
              <a:t>Interchangeabilité limité (exceptions)</a:t>
            </a:r>
          </a:p>
          <a:p>
            <a:r>
              <a:rPr lang="fr-BE" dirty="0" smtClean="0"/>
              <a:t>Pas de financement </a:t>
            </a:r>
            <a:r>
              <a:rPr lang="fr-BE" dirty="0"/>
              <a:t>supplémentaire</a:t>
            </a:r>
          </a:p>
          <a:p>
            <a:r>
              <a:rPr lang="fr-BE" dirty="0" smtClean="0"/>
              <a:t>Coût pour l’étudiant: de 55 à 770 euros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2128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Des </a:t>
            </a:r>
            <a:r>
              <a:rPr lang="nl-BE" dirty="0" err="1" smtClean="0"/>
              <a:t>pratiques</a:t>
            </a:r>
            <a:r>
              <a:rPr lang="nl-BE" dirty="0" smtClean="0"/>
              <a:t> de </a:t>
            </a:r>
            <a:r>
              <a:rPr lang="nl-BE" dirty="0" err="1" smtClean="0"/>
              <a:t>validation</a:t>
            </a:r>
            <a:r>
              <a:rPr lang="nl-BE" dirty="0" smtClean="0"/>
              <a:t> </a:t>
            </a:r>
            <a:r>
              <a:rPr lang="nl-BE" dirty="0" err="1" smtClean="0"/>
              <a:t>coexistent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Dans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secteur</a:t>
            </a:r>
            <a:r>
              <a:rPr lang="nl-BE" dirty="0" smtClean="0"/>
              <a:t> de </a:t>
            </a:r>
            <a:r>
              <a:rPr lang="nl-BE" dirty="0" err="1" smtClean="0"/>
              <a:t>l’enseignement</a:t>
            </a:r>
            <a:endParaRPr lang="nl-BE" dirty="0" smtClean="0"/>
          </a:p>
          <a:p>
            <a:pPr lvl="1"/>
            <a:r>
              <a:rPr lang="nl-BE" dirty="0" err="1"/>
              <a:t>Education</a:t>
            </a:r>
            <a:r>
              <a:rPr lang="nl-BE" dirty="0"/>
              <a:t> des </a:t>
            </a:r>
            <a:r>
              <a:rPr lang="nl-BE" dirty="0" err="1"/>
              <a:t>adultes</a:t>
            </a:r>
            <a:endParaRPr lang="nl-BE" dirty="0"/>
          </a:p>
          <a:p>
            <a:pPr lvl="1"/>
            <a:r>
              <a:rPr lang="nl-BE" dirty="0" err="1" smtClean="0"/>
              <a:t>Enseignement</a:t>
            </a:r>
            <a:r>
              <a:rPr lang="nl-BE" dirty="0" smtClean="0"/>
              <a:t> supérieur</a:t>
            </a:r>
          </a:p>
          <a:p>
            <a:pPr lvl="1"/>
            <a:r>
              <a:rPr lang="nl-BE" dirty="0" smtClean="0"/>
              <a:t>(</a:t>
            </a:r>
            <a:r>
              <a:rPr lang="nl-BE" dirty="0" err="1" smtClean="0"/>
              <a:t>Enseignement</a:t>
            </a:r>
            <a:r>
              <a:rPr lang="nl-BE" dirty="0" smtClean="0"/>
              <a:t> secondaire)</a:t>
            </a:r>
          </a:p>
          <a:p>
            <a:pPr lvl="1"/>
            <a:endParaRPr lang="nl-BE" dirty="0" smtClean="0"/>
          </a:p>
          <a:p>
            <a:r>
              <a:rPr lang="nl-BE" sz="2800" b="1" dirty="0" smtClean="0"/>
              <a:t>Dans </a:t>
            </a:r>
            <a:r>
              <a:rPr lang="nl-BE" sz="2800" b="1" dirty="0" err="1" smtClean="0"/>
              <a:t>le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secteur</a:t>
            </a:r>
            <a:r>
              <a:rPr lang="nl-BE" sz="2800" b="1" dirty="0" smtClean="0"/>
              <a:t> du </a:t>
            </a:r>
            <a:r>
              <a:rPr lang="nl-BE" sz="2800" b="1" dirty="0" err="1" smtClean="0"/>
              <a:t>travail</a:t>
            </a:r>
            <a:endParaRPr lang="nl-BE" sz="2800" b="1" dirty="0" smtClean="0"/>
          </a:p>
          <a:p>
            <a:endParaRPr lang="nl-BE" dirty="0" smtClean="0"/>
          </a:p>
          <a:p>
            <a:r>
              <a:rPr lang="nl-BE" dirty="0" smtClean="0"/>
              <a:t>Dans les </a:t>
            </a:r>
            <a:r>
              <a:rPr lang="nl-BE" dirty="0" err="1" smtClean="0"/>
              <a:t>secteurs</a:t>
            </a:r>
            <a:r>
              <a:rPr lang="nl-BE" dirty="0" smtClean="0"/>
              <a:t> </a:t>
            </a:r>
            <a:r>
              <a:rPr lang="nl-BE" dirty="0"/>
              <a:t>c</a:t>
            </a:r>
            <a:r>
              <a:rPr lang="nl-BE" dirty="0" smtClean="0"/>
              <a:t>ulture, </a:t>
            </a:r>
            <a:r>
              <a:rPr lang="nl-BE" dirty="0" err="1"/>
              <a:t>j</a:t>
            </a:r>
            <a:r>
              <a:rPr lang="nl-BE" dirty="0" err="1" smtClean="0"/>
              <a:t>eunesse</a:t>
            </a:r>
            <a:r>
              <a:rPr lang="nl-BE" dirty="0" smtClean="0"/>
              <a:t>, sport</a:t>
            </a:r>
          </a:p>
          <a:p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42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Centres de validation pour le certificat de l’expérience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Décret de  30/04/2004 sur l'acquisition du titre de compétence professionnelle</a:t>
            </a:r>
          </a:p>
          <a:p>
            <a:r>
              <a:rPr lang="fr-BE" dirty="0" smtClean="0"/>
              <a:t>Certificat</a:t>
            </a:r>
          </a:p>
          <a:p>
            <a:pPr lvl="1"/>
            <a:r>
              <a:rPr lang="fr-BE" dirty="0" smtClean="0"/>
              <a:t>Si démontré que l’on a acquis les compétences nécessaires pour exercer une profession</a:t>
            </a:r>
          </a:p>
          <a:p>
            <a:pPr lvl="1"/>
            <a:r>
              <a:rPr lang="fr-BE" dirty="0" smtClean="0"/>
              <a:t>Pas équivalent à un diplôme!</a:t>
            </a:r>
          </a:p>
          <a:p>
            <a:r>
              <a:rPr lang="fr-BE" dirty="0" smtClean="0"/>
              <a:t>Des profils professionnels sont traduits en ‘standards d’évaluation’ (cf. référentiels)</a:t>
            </a:r>
            <a:r>
              <a:rPr lang="fr-BE" dirty="0" smtClean="0">
                <a:solidFill>
                  <a:srgbClr val="5DBE55"/>
                </a:solidFill>
              </a:rPr>
              <a:t>’ </a:t>
            </a:r>
          </a:p>
          <a:p>
            <a:r>
              <a:rPr lang="fr-BE" dirty="0" smtClean="0"/>
              <a:t>Test pour une/plusieurs professions pendant une journée</a:t>
            </a:r>
          </a:p>
          <a:p>
            <a:r>
              <a:rPr lang="fr-BE" dirty="0" smtClean="0"/>
              <a:t>Financement des centres agréés par le Fonds Social Européen + cofinancement</a:t>
            </a:r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4413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4786" t="2837" r="17705" b="4510"/>
          <a:stretch/>
        </p:blipFill>
        <p:spPr bwMode="auto">
          <a:xfrm>
            <a:off x="411480" y="-11430"/>
            <a:ext cx="901827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5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Des </a:t>
            </a:r>
            <a:r>
              <a:rPr lang="nl-BE" dirty="0" err="1" smtClean="0"/>
              <a:t>pratiques</a:t>
            </a:r>
            <a:r>
              <a:rPr lang="nl-BE" dirty="0" smtClean="0"/>
              <a:t> de </a:t>
            </a:r>
            <a:r>
              <a:rPr lang="nl-BE" dirty="0" err="1" smtClean="0"/>
              <a:t>validation</a:t>
            </a:r>
            <a:r>
              <a:rPr lang="nl-BE" dirty="0" smtClean="0"/>
              <a:t> </a:t>
            </a:r>
            <a:r>
              <a:rPr lang="nl-BE" dirty="0" err="1" smtClean="0"/>
              <a:t>coexistent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Dans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secteur</a:t>
            </a:r>
            <a:r>
              <a:rPr lang="nl-BE" dirty="0" smtClean="0"/>
              <a:t> de </a:t>
            </a:r>
            <a:r>
              <a:rPr lang="nl-BE" dirty="0" err="1" smtClean="0"/>
              <a:t>l’enseignement</a:t>
            </a:r>
            <a:endParaRPr lang="nl-BE" dirty="0" smtClean="0"/>
          </a:p>
          <a:p>
            <a:pPr lvl="1"/>
            <a:r>
              <a:rPr lang="nl-BE" dirty="0" err="1"/>
              <a:t>Education</a:t>
            </a:r>
            <a:r>
              <a:rPr lang="nl-BE" dirty="0"/>
              <a:t> des </a:t>
            </a:r>
            <a:r>
              <a:rPr lang="nl-BE" dirty="0" err="1"/>
              <a:t>adultes</a:t>
            </a:r>
            <a:endParaRPr lang="nl-BE" dirty="0"/>
          </a:p>
          <a:p>
            <a:pPr lvl="1"/>
            <a:r>
              <a:rPr lang="nl-BE" dirty="0" err="1" smtClean="0"/>
              <a:t>Enseignement</a:t>
            </a:r>
            <a:r>
              <a:rPr lang="nl-BE" dirty="0" smtClean="0"/>
              <a:t> supérieur</a:t>
            </a:r>
          </a:p>
          <a:p>
            <a:pPr lvl="1"/>
            <a:r>
              <a:rPr lang="nl-BE" dirty="0" smtClean="0"/>
              <a:t>(</a:t>
            </a:r>
            <a:r>
              <a:rPr lang="nl-BE" dirty="0" err="1" smtClean="0"/>
              <a:t>Enseignement</a:t>
            </a:r>
            <a:r>
              <a:rPr lang="nl-BE" dirty="0" smtClean="0"/>
              <a:t> secondaire)</a:t>
            </a:r>
          </a:p>
          <a:p>
            <a:pPr lvl="1"/>
            <a:endParaRPr lang="nl-BE" dirty="0" smtClean="0"/>
          </a:p>
          <a:p>
            <a:r>
              <a:rPr lang="nl-BE" dirty="0"/>
              <a:t>Dans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secteur</a:t>
            </a:r>
            <a:r>
              <a:rPr lang="nl-BE" dirty="0"/>
              <a:t> du </a:t>
            </a:r>
            <a:r>
              <a:rPr lang="nl-BE" dirty="0" err="1"/>
              <a:t>travail</a:t>
            </a:r>
            <a:endParaRPr lang="nl-BE" dirty="0"/>
          </a:p>
          <a:p>
            <a:endParaRPr lang="nl-BE" dirty="0" smtClean="0"/>
          </a:p>
          <a:p>
            <a:r>
              <a:rPr lang="nl-BE" sz="2800" b="1" dirty="0" smtClean="0"/>
              <a:t>Dans les </a:t>
            </a:r>
            <a:r>
              <a:rPr lang="nl-BE" sz="2800" b="1" dirty="0" err="1" smtClean="0"/>
              <a:t>secteurs</a:t>
            </a:r>
            <a:r>
              <a:rPr lang="nl-BE" sz="2800" b="1" dirty="0" smtClean="0"/>
              <a:t> </a:t>
            </a:r>
            <a:r>
              <a:rPr lang="nl-BE" sz="2800" b="1" dirty="0"/>
              <a:t>c</a:t>
            </a:r>
            <a:r>
              <a:rPr lang="nl-BE" sz="2800" b="1" dirty="0" smtClean="0"/>
              <a:t>ulture, </a:t>
            </a:r>
            <a:r>
              <a:rPr lang="nl-BE" sz="2800" b="1" dirty="0" err="1"/>
              <a:t>j</a:t>
            </a:r>
            <a:r>
              <a:rPr lang="nl-BE" sz="2800" b="1" dirty="0" err="1" smtClean="0"/>
              <a:t>eunesse</a:t>
            </a:r>
            <a:r>
              <a:rPr lang="nl-BE" sz="2800" b="1" dirty="0" smtClean="0"/>
              <a:t>, sport</a:t>
            </a:r>
          </a:p>
          <a:p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6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A6F32EB475943BD094D2F258630C1" ma:contentTypeVersion="0" ma:contentTypeDescription="Een nieuw document maken." ma:contentTypeScope="" ma:versionID="fcb35a94ab07bee0ca076c3dcdb4ee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5FE056-2B58-4F3B-A845-53BAD34BE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703C23-5D23-4163-A51F-1383082F00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68B4CF-34F3-4A95-A35F-6D2B72232C15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Bildschirmpräsentation (4:3)</PresentationFormat>
  <Paragraphs>190</Paragraphs>
  <Slides>15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Aangepast ontwerp</vt:lpstr>
      <vt:lpstr>PowerPoint-Präsentation</vt:lpstr>
      <vt:lpstr>Aperçu </vt:lpstr>
      <vt:lpstr>Des pratiques de validation coexistent</vt:lpstr>
      <vt:lpstr>Centres d’éducation des adultes</vt:lpstr>
      <vt:lpstr>L’enseignement supérieur: universités et hautes écoles</vt:lpstr>
      <vt:lpstr>Des pratiques de validation coexistent</vt:lpstr>
      <vt:lpstr>Centres de validation pour le certificat de l’expérience </vt:lpstr>
      <vt:lpstr>PowerPoint-Präsentation</vt:lpstr>
      <vt:lpstr>Des pratiques de validation coexistent</vt:lpstr>
      <vt:lpstr>Culture, jeunesse &gt;&lt; Sport</vt:lpstr>
      <vt:lpstr>Nécessité d’une approche intégrée </vt:lpstr>
      <vt:lpstr>Caractéristiques de la politique intégrée de la validation </vt:lpstr>
      <vt:lpstr>Points de discussion - solutions</vt:lpstr>
      <vt:lpstr>Organisation et financement en préparation</vt:lpstr>
      <vt:lpstr>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Yahiaoui, Yasmina</dc:creator>
  <cp:lastModifiedBy>SCHIMANSKI, Christina</cp:lastModifiedBy>
  <cp:revision>176</cp:revision>
  <dcterms:created xsi:type="dcterms:W3CDTF">2014-06-26T11:20:41Z</dcterms:created>
  <dcterms:modified xsi:type="dcterms:W3CDTF">2016-10-27T07:22:24Z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0x01010085CA6F32EB475943BD094D2F258630C1</vt:lpwstr>
  </property>
</Properties>
</file>