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2"/>
  </p:sldMasterIdLst>
  <p:notesMasterIdLst>
    <p:notesMasterId r:id="rId31"/>
  </p:notesMasterIdLst>
  <p:handoutMasterIdLst>
    <p:handoutMasterId r:id="rId32"/>
  </p:handoutMasterIdLst>
  <p:sldIdLst>
    <p:sldId id="265" r:id="rId3"/>
    <p:sldId id="413" r:id="rId4"/>
    <p:sldId id="414" r:id="rId5"/>
    <p:sldId id="415" r:id="rId6"/>
    <p:sldId id="371" r:id="rId7"/>
    <p:sldId id="416" r:id="rId8"/>
    <p:sldId id="417" r:id="rId9"/>
    <p:sldId id="418" r:id="rId10"/>
    <p:sldId id="420" r:id="rId11"/>
    <p:sldId id="400" r:id="rId12"/>
    <p:sldId id="378" r:id="rId13"/>
    <p:sldId id="419" r:id="rId14"/>
    <p:sldId id="379" r:id="rId15"/>
    <p:sldId id="382" r:id="rId16"/>
    <p:sldId id="402" r:id="rId17"/>
    <p:sldId id="409" r:id="rId18"/>
    <p:sldId id="421" r:id="rId19"/>
    <p:sldId id="425" r:id="rId20"/>
    <p:sldId id="423" r:id="rId21"/>
    <p:sldId id="385" r:id="rId22"/>
    <p:sldId id="389" r:id="rId23"/>
    <p:sldId id="405" r:id="rId24"/>
    <p:sldId id="426" r:id="rId25"/>
    <p:sldId id="403" r:id="rId26"/>
    <p:sldId id="406" r:id="rId27"/>
    <p:sldId id="387" r:id="rId28"/>
    <p:sldId id="422" r:id="rId29"/>
    <p:sldId id="424" r:id="rId30"/>
  </p:sldIdLst>
  <p:sldSz cx="9144000" cy="6858000" type="screen4x3"/>
  <p:notesSz cx="6797675" cy="9926638"/>
  <p:defaultTextStyle>
    <a:defPPr>
      <a:defRPr lang="de-AT"/>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CCFF"/>
    <a:srgbClr val="99CCFF"/>
    <a:srgbClr val="EAEAEA"/>
    <a:srgbClr val="C0C0C0"/>
    <a:srgbClr val="F2F4F4"/>
    <a:srgbClr val="03E7ED"/>
    <a:srgbClr val="008000"/>
    <a:srgbClr val="CC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8046" autoAdjust="0"/>
  </p:normalViewPr>
  <p:slideViewPr>
    <p:cSldViewPr snapToGrid="0">
      <p:cViewPr>
        <p:scale>
          <a:sx n="100" d="100"/>
          <a:sy n="100" d="100"/>
        </p:scale>
        <p:origin x="-1944" y="-414"/>
      </p:cViewPr>
      <p:guideLst>
        <p:guide orient="horz" pos="2160"/>
        <p:guide pos="2880"/>
      </p:guideLst>
    </p:cSldViewPr>
  </p:slideViewPr>
  <p:outlineViewPr>
    <p:cViewPr>
      <p:scale>
        <a:sx n="33" d="100"/>
        <a:sy n="33" d="100"/>
      </p:scale>
      <p:origin x="0" y="141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7" d="100"/>
          <a:sy n="67" d="100"/>
        </p:scale>
        <p:origin x="-1530" y="-96"/>
      </p:cViewPr>
      <p:guideLst>
        <p:guide orient="horz" pos="3127"/>
        <p:guide pos="214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ABTDATEN\ABT\W_FAV\DKW_2015\STATUS_DKW2.0_J&#228;n2015.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ABTDATEN\ABT\W_FAV\DKW_2015\STATUS_DKW2.0_J&#228;n2015.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ABTDATEN\ABT\W_FAV\DKW_2015\STATUS_DKW2.0_J&#228;n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DKW - Altersstruktur</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4"/>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E39-4911-86A2-3562F6ED1AA5}"/>
              </c:ext>
            </c:extLst>
          </c:dPt>
          <c:dPt>
            <c:idx val="1"/>
            <c:bubble3D val="0"/>
            <c:spPr>
              <a:solidFill>
                <a:schemeClr val="bg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E39-4911-86A2-3562F6ED1AA5}"/>
              </c:ext>
            </c:extLst>
          </c:dPt>
          <c:dPt>
            <c:idx val="2"/>
            <c:bubble3D val="0"/>
            <c:spPr>
              <a:solidFill>
                <a:srgbClr val="C00000"/>
              </a:solidFill>
              <a:ln w="25400">
                <a:solidFill>
                  <a:schemeClr val="tx1"/>
                </a:solidFill>
              </a:ln>
              <a:effectLst/>
              <a:sp3d contourW="25400">
                <a:contourClr>
                  <a:schemeClr val="tx1"/>
                </a:contourClr>
              </a:sp3d>
            </c:spPr>
            <c:extLst xmlns:c16r2="http://schemas.microsoft.com/office/drawing/2015/06/chart">
              <c:ext xmlns:c16="http://schemas.microsoft.com/office/drawing/2014/chart" uri="{C3380CC4-5D6E-409C-BE32-E72D297353CC}">
                <c16:uniqueId val="{00000005-7E39-4911-86A2-3562F6ED1AA5}"/>
              </c:ext>
            </c:extLst>
          </c:dPt>
          <c:dPt>
            <c:idx val="3"/>
            <c:bubble3D val="0"/>
            <c:spPr>
              <a:pattFill prst="dkUpDiag">
                <a:fgClr>
                  <a:srgbClr val="C00000"/>
                </a:fgClr>
                <a:bgClr>
                  <a:schemeClr val="bg1"/>
                </a:bgClr>
              </a:patt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7E39-4911-86A2-3562F6ED1AA5}"/>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7E39-4911-86A2-3562F6ED1AA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Diagramme!$I$119:$I$123</c:f>
              <c:strCache>
                <c:ptCount val="5"/>
                <c:pt idx="0">
                  <c:v>51-60 Jahre</c:v>
                </c:pt>
                <c:pt idx="1">
                  <c:v>41-50 Jahre</c:v>
                </c:pt>
                <c:pt idx="2">
                  <c:v>31-40 Jahre</c:v>
                </c:pt>
                <c:pt idx="3">
                  <c:v>21-30 Jahre</c:v>
                </c:pt>
                <c:pt idx="4">
                  <c:v>keine Angabe</c:v>
                </c:pt>
              </c:strCache>
            </c:strRef>
          </c:cat>
          <c:val>
            <c:numRef>
              <c:f>Diagramme!$J$119:$J$123</c:f>
              <c:numCache>
                <c:formatCode>0.0" %"</c:formatCode>
                <c:ptCount val="5"/>
                <c:pt idx="0">
                  <c:v>6.9498069498069501</c:v>
                </c:pt>
                <c:pt idx="1">
                  <c:v>23.938223938223938</c:v>
                </c:pt>
                <c:pt idx="2">
                  <c:v>35.135135135135137</c:v>
                </c:pt>
                <c:pt idx="3">
                  <c:v>31.853281853281853</c:v>
                </c:pt>
                <c:pt idx="4">
                  <c:v>2.1235521235521237</c:v>
                </c:pt>
              </c:numCache>
            </c:numRef>
          </c:val>
          <c:extLst xmlns:c16r2="http://schemas.microsoft.com/office/drawing/2015/06/chart">
            <c:ext xmlns:c16="http://schemas.microsoft.com/office/drawing/2014/chart" uri="{C3380CC4-5D6E-409C-BE32-E72D297353CC}">
              <c16:uniqueId val="{0000000A-7E39-4911-86A2-3562F6ED1AA5}"/>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DKW</a:t>
            </a:r>
            <a:r>
              <a:rPr lang="de-DE" baseline="0"/>
              <a:t> - Herkunft</a:t>
            </a:r>
            <a:endParaRPr lang="de-DE"/>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AA9-4591-8448-BA2DBA8885AE}"/>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AA9-4591-8448-BA2DBA8885A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Diagramme!$I$96:$I$97</c:f>
              <c:strCache>
                <c:ptCount val="2"/>
                <c:pt idx="0">
                  <c:v>Österreicher autochthon</c:v>
                </c:pt>
                <c:pt idx="1">
                  <c:v>Migrationshintergrund</c:v>
                </c:pt>
              </c:strCache>
            </c:strRef>
          </c:cat>
          <c:val>
            <c:numRef>
              <c:f>Diagramme!$J$96:$J$97</c:f>
              <c:numCache>
                <c:formatCode>0.0" %"</c:formatCode>
                <c:ptCount val="2"/>
                <c:pt idx="0">
                  <c:v>60.298102981029807</c:v>
                </c:pt>
                <c:pt idx="1">
                  <c:v>39.701897018970193</c:v>
                </c:pt>
              </c:numCache>
            </c:numRef>
          </c:val>
          <c:extLst xmlns:c16r2="http://schemas.microsoft.com/office/drawing/2015/06/chart">
            <c:ext xmlns:c16="http://schemas.microsoft.com/office/drawing/2014/chart" uri="{C3380CC4-5D6E-409C-BE32-E72D297353CC}">
              <c16:uniqueId val="{00000004-8AA9-4591-8448-BA2DBA8885AE}"/>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DKW - Geschlechteraufteilung</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3"/>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D25-4487-AA2A-4F18947F220E}"/>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D25-4487-AA2A-4F18947F220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Diagramme!$I$86:$I$87</c:f>
              <c:strCache>
                <c:ptCount val="2"/>
                <c:pt idx="0">
                  <c:v>männlich</c:v>
                </c:pt>
                <c:pt idx="1">
                  <c:v>weiblich</c:v>
                </c:pt>
              </c:strCache>
            </c:strRef>
          </c:cat>
          <c:val>
            <c:numRef>
              <c:f>Diagramme!$J$86:$J$87</c:f>
              <c:numCache>
                <c:formatCode>0.0" %"</c:formatCode>
                <c:ptCount val="2"/>
                <c:pt idx="0">
                  <c:v>58.943089430894311</c:v>
                </c:pt>
                <c:pt idx="1">
                  <c:v>41.056910569105689</c:v>
                </c:pt>
              </c:numCache>
            </c:numRef>
          </c:val>
          <c:extLst xmlns:c16r2="http://schemas.microsoft.com/office/drawing/2015/06/chart">
            <c:ext xmlns:c16="http://schemas.microsoft.com/office/drawing/2014/chart" uri="{C3380CC4-5D6E-409C-BE32-E72D297353CC}">
              <c16:uniqueId val="{00000004-6D25-4487-AA2A-4F18947F220E}"/>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3"/>
            <a:ext cx="2945659" cy="496169"/>
          </a:xfrm>
          <a:prstGeom prst="rect">
            <a:avLst/>
          </a:prstGeom>
          <a:noFill/>
          <a:ln w="9525">
            <a:noFill/>
            <a:miter lim="800000"/>
            <a:headEnd/>
            <a:tailEnd/>
          </a:ln>
          <a:effectLst/>
        </p:spPr>
        <p:txBody>
          <a:bodyPr vert="horz" wrap="square" lIns="91712" tIns="45856" rIns="91712" bIns="45856" numCol="1" anchor="t" anchorCtr="0" compatLnSpc="1">
            <a:prstTxWarp prst="textNoShape">
              <a:avLst/>
            </a:prstTxWarp>
          </a:bodyPr>
          <a:lstStyle>
            <a:lvl1pPr>
              <a:defRPr sz="1200">
                <a:latin typeface="Arial" charset="0"/>
              </a:defRPr>
            </a:lvl1pPr>
          </a:lstStyle>
          <a:p>
            <a:pPr>
              <a:defRPr/>
            </a:pPr>
            <a:endParaRPr lang="de-AT"/>
          </a:p>
        </p:txBody>
      </p:sp>
      <p:sp>
        <p:nvSpPr>
          <p:cNvPr id="72707" name="Rectangle 3"/>
          <p:cNvSpPr>
            <a:spLocks noGrp="1" noChangeArrowheads="1"/>
          </p:cNvSpPr>
          <p:nvPr>
            <p:ph type="dt" sz="quarter" idx="1"/>
          </p:nvPr>
        </p:nvSpPr>
        <p:spPr bwMode="auto">
          <a:xfrm>
            <a:off x="3850443" y="3"/>
            <a:ext cx="2945659" cy="496169"/>
          </a:xfrm>
          <a:prstGeom prst="rect">
            <a:avLst/>
          </a:prstGeom>
          <a:noFill/>
          <a:ln w="9525">
            <a:noFill/>
            <a:miter lim="800000"/>
            <a:headEnd/>
            <a:tailEnd/>
          </a:ln>
          <a:effectLst/>
        </p:spPr>
        <p:txBody>
          <a:bodyPr vert="horz" wrap="square" lIns="91712" tIns="45856" rIns="91712" bIns="45856" numCol="1" anchor="t" anchorCtr="0" compatLnSpc="1">
            <a:prstTxWarp prst="textNoShape">
              <a:avLst/>
            </a:prstTxWarp>
          </a:bodyPr>
          <a:lstStyle>
            <a:lvl1pPr algn="r">
              <a:defRPr sz="1200">
                <a:latin typeface="Arial" charset="0"/>
              </a:defRPr>
            </a:lvl1pPr>
          </a:lstStyle>
          <a:p>
            <a:pPr>
              <a:defRPr/>
            </a:pPr>
            <a:endParaRPr lang="de-AT"/>
          </a:p>
        </p:txBody>
      </p:sp>
      <p:sp>
        <p:nvSpPr>
          <p:cNvPr id="72708" name="Rectangle 4"/>
          <p:cNvSpPr>
            <a:spLocks noGrp="1" noChangeArrowheads="1"/>
          </p:cNvSpPr>
          <p:nvPr>
            <p:ph type="ftr" sz="quarter" idx="2"/>
          </p:nvPr>
        </p:nvSpPr>
        <p:spPr bwMode="auto">
          <a:xfrm>
            <a:off x="0" y="9428845"/>
            <a:ext cx="2945659" cy="496169"/>
          </a:xfrm>
          <a:prstGeom prst="rect">
            <a:avLst/>
          </a:prstGeom>
          <a:noFill/>
          <a:ln w="9525">
            <a:noFill/>
            <a:miter lim="800000"/>
            <a:headEnd/>
            <a:tailEnd/>
          </a:ln>
          <a:effectLst/>
        </p:spPr>
        <p:txBody>
          <a:bodyPr vert="horz" wrap="square" lIns="91712" tIns="45856" rIns="91712" bIns="45856" numCol="1" anchor="b" anchorCtr="0" compatLnSpc="1">
            <a:prstTxWarp prst="textNoShape">
              <a:avLst/>
            </a:prstTxWarp>
          </a:bodyPr>
          <a:lstStyle>
            <a:lvl1pPr>
              <a:defRPr sz="1200">
                <a:latin typeface="Arial" charset="0"/>
              </a:defRPr>
            </a:lvl1pPr>
          </a:lstStyle>
          <a:p>
            <a:pPr>
              <a:defRPr/>
            </a:pPr>
            <a:endParaRPr lang="de-AT"/>
          </a:p>
        </p:txBody>
      </p:sp>
      <p:sp>
        <p:nvSpPr>
          <p:cNvPr id="72709" name="Rectangle 5"/>
          <p:cNvSpPr>
            <a:spLocks noGrp="1" noChangeArrowheads="1"/>
          </p:cNvSpPr>
          <p:nvPr>
            <p:ph type="sldNum" sz="quarter" idx="3"/>
          </p:nvPr>
        </p:nvSpPr>
        <p:spPr bwMode="auto">
          <a:xfrm>
            <a:off x="3850443" y="9428845"/>
            <a:ext cx="2945659" cy="496169"/>
          </a:xfrm>
          <a:prstGeom prst="rect">
            <a:avLst/>
          </a:prstGeom>
          <a:noFill/>
          <a:ln w="9525">
            <a:noFill/>
            <a:miter lim="800000"/>
            <a:headEnd/>
            <a:tailEnd/>
          </a:ln>
          <a:effectLst/>
        </p:spPr>
        <p:txBody>
          <a:bodyPr vert="horz" wrap="square" lIns="91712" tIns="45856" rIns="91712" bIns="45856" numCol="1" anchor="b" anchorCtr="0" compatLnSpc="1">
            <a:prstTxWarp prst="textNoShape">
              <a:avLst/>
            </a:prstTxWarp>
          </a:bodyPr>
          <a:lstStyle>
            <a:lvl1pPr algn="r">
              <a:defRPr sz="1200">
                <a:latin typeface="Arial" charset="0"/>
              </a:defRPr>
            </a:lvl1pPr>
          </a:lstStyle>
          <a:p>
            <a:pPr>
              <a:defRPr/>
            </a:pPr>
            <a:fld id="{AE597ACA-AA0E-4DAF-BE22-140AD19E4E86}" type="slidenum">
              <a:rPr lang="de-AT"/>
              <a:pPr>
                <a:defRPr/>
              </a:pPr>
              <a:t>‹Nr.›</a:t>
            </a:fld>
            <a:endParaRPr lang="de-AT"/>
          </a:p>
        </p:txBody>
      </p:sp>
    </p:spTree>
    <p:extLst>
      <p:ext uri="{BB962C8B-B14F-4D97-AF65-F5344CB8AC3E}">
        <p14:creationId xmlns:p14="http://schemas.microsoft.com/office/powerpoint/2010/main" val="440670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3"/>
            <a:ext cx="2945659" cy="496169"/>
          </a:xfrm>
          <a:prstGeom prst="rect">
            <a:avLst/>
          </a:prstGeom>
          <a:noFill/>
          <a:ln w="9525">
            <a:noFill/>
            <a:miter lim="800000"/>
            <a:headEnd/>
            <a:tailEnd/>
          </a:ln>
          <a:effectLst/>
        </p:spPr>
        <p:txBody>
          <a:bodyPr vert="horz" wrap="square" lIns="91712" tIns="45856" rIns="91712" bIns="45856" numCol="1" anchor="t" anchorCtr="0" compatLnSpc="1">
            <a:prstTxWarp prst="textNoShape">
              <a:avLst/>
            </a:prstTxWarp>
          </a:bodyPr>
          <a:lstStyle>
            <a:lvl1pPr>
              <a:defRPr sz="1200">
                <a:latin typeface="Arial" charset="0"/>
              </a:defRPr>
            </a:lvl1pPr>
          </a:lstStyle>
          <a:p>
            <a:pPr>
              <a:defRPr/>
            </a:pPr>
            <a:endParaRPr lang="de-AT"/>
          </a:p>
        </p:txBody>
      </p:sp>
      <p:sp>
        <p:nvSpPr>
          <p:cNvPr id="41987" name="Rectangle 3"/>
          <p:cNvSpPr>
            <a:spLocks noGrp="1" noChangeArrowheads="1"/>
          </p:cNvSpPr>
          <p:nvPr>
            <p:ph type="dt" idx="1"/>
          </p:nvPr>
        </p:nvSpPr>
        <p:spPr bwMode="auto">
          <a:xfrm>
            <a:off x="3850443" y="3"/>
            <a:ext cx="2945659" cy="496169"/>
          </a:xfrm>
          <a:prstGeom prst="rect">
            <a:avLst/>
          </a:prstGeom>
          <a:noFill/>
          <a:ln w="9525">
            <a:noFill/>
            <a:miter lim="800000"/>
            <a:headEnd/>
            <a:tailEnd/>
          </a:ln>
          <a:effectLst/>
        </p:spPr>
        <p:txBody>
          <a:bodyPr vert="horz" wrap="square" lIns="91712" tIns="45856" rIns="91712" bIns="45856" numCol="1" anchor="t" anchorCtr="0" compatLnSpc="1">
            <a:prstTxWarp prst="textNoShape">
              <a:avLst/>
            </a:prstTxWarp>
          </a:bodyPr>
          <a:lstStyle>
            <a:lvl1pPr algn="r">
              <a:defRPr sz="1200">
                <a:latin typeface="Arial" charset="0"/>
              </a:defRPr>
            </a:lvl1pPr>
          </a:lstStyle>
          <a:p>
            <a:pPr>
              <a:defRPr/>
            </a:pPr>
            <a:endParaRPr lang="de-AT"/>
          </a:p>
        </p:txBody>
      </p:sp>
      <p:sp>
        <p:nvSpPr>
          <p:cNvPr id="440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79768" y="4716051"/>
            <a:ext cx="5438140" cy="4465523"/>
          </a:xfrm>
          <a:prstGeom prst="rect">
            <a:avLst/>
          </a:prstGeom>
          <a:noFill/>
          <a:ln w="9525">
            <a:noFill/>
            <a:miter lim="800000"/>
            <a:headEnd/>
            <a:tailEnd/>
          </a:ln>
          <a:effectLst/>
        </p:spPr>
        <p:txBody>
          <a:bodyPr vert="horz" wrap="square" lIns="91712" tIns="45856" rIns="91712" bIns="45856" numCol="1" anchor="t" anchorCtr="0" compatLnSpc="1">
            <a:prstTxWarp prst="textNoShape">
              <a:avLst/>
            </a:prstTxWarp>
          </a:bodyPr>
          <a:lstStyle/>
          <a:p>
            <a:pPr lvl="0"/>
            <a:r>
              <a:rPr lang="de-AT" noProof="0" smtClean="0"/>
              <a:t>Textmasterformate durch Klicken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41990" name="Rectangle 6"/>
          <p:cNvSpPr>
            <a:spLocks noGrp="1" noChangeArrowheads="1"/>
          </p:cNvSpPr>
          <p:nvPr>
            <p:ph type="ftr" sz="quarter" idx="4"/>
          </p:nvPr>
        </p:nvSpPr>
        <p:spPr bwMode="auto">
          <a:xfrm>
            <a:off x="0" y="9428845"/>
            <a:ext cx="2945659" cy="496169"/>
          </a:xfrm>
          <a:prstGeom prst="rect">
            <a:avLst/>
          </a:prstGeom>
          <a:noFill/>
          <a:ln w="9525">
            <a:noFill/>
            <a:miter lim="800000"/>
            <a:headEnd/>
            <a:tailEnd/>
          </a:ln>
          <a:effectLst/>
        </p:spPr>
        <p:txBody>
          <a:bodyPr vert="horz" wrap="square" lIns="91712" tIns="45856" rIns="91712" bIns="45856" numCol="1" anchor="b" anchorCtr="0" compatLnSpc="1">
            <a:prstTxWarp prst="textNoShape">
              <a:avLst/>
            </a:prstTxWarp>
          </a:bodyPr>
          <a:lstStyle>
            <a:lvl1pPr>
              <a:defRPr sz="1200">
                <a:latin typeface="Arial" charset="0"/>
              </a:defRPr>
            </a:lvl1pPr>
          </a:lstStyle>
          <a:p>
            <a:pPr>
              <a:defRPr/>
            </a:pPr>
            <a:endParaRPr lang="de-AT"/>
          </a:p>
        </p:txBody>
      </p:sp>
      <p:sp>
        <p:nvSpPr>
          <p:cNvPr id="41991" name="Rectangle 7"/>
          <p:cNvSpPr>
            <a:spLocks noGrp="1" noChangeArrowheads="1"/>
          </p:cNvSpPr>
          <p:nvPr>
            <p:ph type="sldNum" sz="quarter" idx="5"/>
          </p:nvPr>
        </p:nvSpPr>
        <p:spPr bwMode="auto">
          <a:xfrm>
            <a:off x="3850443" y="9428845"/>
            <a:ext cx="2945659" cy="496169"/>
          </a:xfrm>
          <a:prstGeom prst="rect">
            <a:avLst/>
          </a:prstGeom>
          <a:noFill/>
          <a:ln w="9525">
            <a:noFill/>
            <a:miter lim="800000"/>
            <a:headEnd/>
            <a:tailEnd/>
          </a:ln>
          <a:effectLst/>
        </p:spPr>
        <p:txBody>
          <a:bodyPr vert="horz" wrap="square" lIns="91712" tIns="45856" rIns="91712" bIns="45856" numCol="1" anchor="b" anchorCtr="0" compatLnSpc="1">
            <a:prstTxWarp prst="textNoShape">
              <a:avLst/>
            </a:prstTxWarp>
          </a:bodyPr>
          <a:lstStyle>
            <a:lvl1pPr algn="r">
              <a:defRPr sz="1200">
                <a:latin typeface="Arial" charset="0"/>
              </a:defRPr>
            </a:lvl1pPr>
          </a:lstStyle>
          <a:p>
            <a:pPr>
              <a:defRPr/>
            </a:pPr>
            <a:fld id="{356BEFF7-B18E-4385-8194-DF675D29FE1F}" type="slidenum">
              <a:rPr lang="de-AT"/>
              <a:pPr>
                <a:defRPr/>
              </a:pPr>
              <a:t>‹Nr.›</a:t>
            </a:fld>
            <a:endParaRPr lang="de-AT"/>
          </a:p>
        </p:txBody>
      </p:sp>
    </p:spTree>
    <p:extLst>
      <p:ext uri="{BB962C8B-B14F-4D97-AF65-F5344CB8AC3E}">
        <p14:creationId xmlns:p14="http://schemas.microsoft.com/office/powerpoint/2010/main" val="25867558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89D2A70-BC95-4A79-B157-34E334A31242}" type="slidenum">
              <a:rPr lang="de-AT" smtClean="0"/>
              <a:pPr/>
              <a:t>1</a:t>
            </a:fld>
            <a:endParaRPr lang="de-AT" smtClean="0"/>
          </a:p>
        </p:txBody>
      </p:sp>
      <p:sp>
        <p:nvSpPr>
          <p:cNvPr id="45059" name="Rectangle 2"/>
          <p:cNvSpPr>
            <a:spLocks noGrp="1" noRot="1" noChangeAspect="1" noChangeArrowheads="1" noTextEdit="1"/>
          </p:cNvSpPr>
          <p:nvPr>
            <p:ph type="sldImg"/>
          </p:nvPr>
        </p:nvSpPr>
        <p:spPr>
          <a:xfrm>
            <a:off x="917575" y="744538"/>
            <a:ext cx="4962525" cy="3722687"/>
          </a:xfrm>
          <a:ln/>
        </p:spPr>
      </p:sp>
      <p:sp>
        <p:nvSpPr>
          <p:cNvPr id="45060"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3349462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10</a:t>
            </a:fld>
            <a:endParaRPr lang="de-AT" smtClean="0"/>
          </a:p>
        </p:txBody>
      </p:sp>
    </p:spTree>
    <p:extLst>
      <p:ext uri="{BB962C8B-B14F-4D97-AF65-F5344CB8AC3E}">
        <p14:creationId xmlns:p14="http://schemas.microsoft.com/office/powerpoint/2010/main" val="347046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11</a:t>
            </a:fld>
            <a:endParaRPr lang="de-AT" smtClean="0"/>
          </a:p>
        </p:txBody>
      </p:sp>
    </p:spTree>
    <p:extLst>
      <p:ext uri="{BB962C8B-B14F-4D97-AF65-F5344CB8AC3E}">
        <p14:creationId xmlns:p14="http://schemas.microsoft.com/office/powerpoint/2010/main" val="107631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12</a:t>
            </a:fld>
            <a:endParaRPr lang="de-AT" smtClean="0"/>
          </a:p>
        </p:txBody>
      </p:sp>
    </p:spTree>
    <p:extLst>
      <p:ext uri="{BB962C8B-B14F-4D97-AF65-F5344CB8AC3E}">
        <p14:creationId xmlns:p14="http://schemas.microsoft.com/office/powerpoint/2010/main" val="1076316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13</a:t>
            </a:fld>
            <a:endParaRPr lang="de-AT" smtClean="0"/>
          </a:p>
        </p:txBody>
      </p:sp>
    </p:spTree>
    <p:extLst>
      <p:ext uri="{BB962C8B-B14F-4D97-AF65-F5344CB8AC3E}">
        <p14:creationId xmlns:p14="http://schemas.microsoft.com/office/powerpoint/2010/main" val="350925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14</a:t>
            </a:fld>
            <a:endParaRPr lang="de-AT" smtClean="0"/>
          </a:p>
        </p:txBody>
      </p:sp>
    </p:spTree>
    <p:extLst>
      <p:ext uri="{BB962C8B-B14F-4D97-AF65-F5344CB8AC3E}">
        <p14:creationId xmlns:p14="http://schemas.microsoft.com/office/powerpoint/2010/main" val="283758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15</a:t>
            </a:fld>
            <a:endParaRPr lang="de-AT" smtClean="0"/>
          </a:p>
        </p:txBody>
      </p:sp>
    </p:spTree>
    <p:extLst>
      <p:ext uri="{BB962C8B-B14F-4D97-AF65-F5344CB8AC3E}">
        <p14:creationId xmlns:p14="http://schemas.microsoft.com/office/powerpoint/2010/main" val="2782702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16</a:t>
            </a:fld>
            <a:endParaRPr lang="de-AT" smtClean="0"/>
          </a:p>
        </p:txBody>
      </p:sp>
    </p:spTree>
    <p:extLst>
      <p:ext uri="{BB962C8B-B14F-4D97-AF65-F5344CB8AC3E}">
        <p14:creationId xmlns:p14="http://schemas.microsoft.com/office/powerpoint/2010/main" val="2137518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17</a:t>
            </a:fld>
            <a:endParaRPr lang="de-AT" smtClean="0"/>
          </a:p>
        </p:txBody>
      </p:sp>
    </p:spTree>
    <p:extLst>
      <p:ext uri="{BB962C8B-B14F-4D97-AF65-F5344CB8AC3E}">
        <p14:creationId xmlns:p14="http://schemas.microsoft.com/office/powerpoint/2010/main" val="1437431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18</a:t>
            </a:fld>
            <a:endParaRPr lang="de-AT" smtClean="0"/>
          </a:p>
        </p:txBody>
      </p:sp>
    </p:spTree>
    <p:extLst>
      <p:ext uri="{BB962C8B-B14F-4D97-AF65-F5344CB8AC3E}">
        <p14:creationId xmlns:p14="http://schemas.microsoft.com/office/powerpoint/2010/main" val="2782702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19</a:t>
            </a:fld>
            <a:endParaRPr lang="de-A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a:t>
            </a:fld>
            <a:endParaRPr lang="de-AT" smtClean="0"/>
          </a:p>
        </p:txBody>
      </p:sp>
    </p:spTree>
    <p:extLst>
      <p:ext uri="{BB962C8B-B14F-4D97-AF65-F5344CB8AC3E}">
        <p14:creationId xmlns:p14="http://schemas.microsoft.com/office/powerpoint/2010/main" val="2528464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20</a:t>
            </a:fld>
            <a:endParaRPr lang="de-AT" smtClean="0"/>
          </a:p>
        </p:txBody>
      </p:sp>
    </p:spTree>
    <p:extLst>
      <p:ext uri="{BB962C8B-B14F-4D97-AF65-F5344CB8AC3E}">
        <p14:creationId xmlns:p14="http://schemas.microsoft.com/office/powerpoint/2010/main" val="3328738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21</a:t>
            </a:fld>
            <a:endParaRPr lang="de-AT" smtClean="0"/>
          </a:p>
        </p:txBody>
      </p:sp>
    </p:spTree>
    <p:extLst>
      <p:ext uri="{BB962C8B-B14F-4D97-AF65-F5344CB8AC3E}">
        <p14:creationId xmlns:p14="http://schemas.microsoft.com/office/powerpoint/2010/main" val="3143240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22</a:t>
            </a:fld>
            <a:endParaRPr lang="de-AT" smtClean="0"/>
          </a:p>
        </p:txBody>
      </p:sp>
    </p:spTree>
    <p:extLst>
      <p:ext uri="{BB962C8B-B14F-4D97-AF65-F5344CB8AC3E}">
        <p14:creationId xmlns:p14="http://schemas.microsoft.com/office/powerpoint/2010/main" val="2463556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23</a:t>
            </a:fld>
            <a:endParaRPr lang="de-AT" smtClean="0"/>
          </a:p>
        </p:txBody>
      </p:sp>
    </p:spTree>
    <p:extLst>
      <p:ext uri="{BB962C8B-B14F-4D97-AF65-F5344CB8AC3E}">
        <p14:creationId xmlns:p14="http://schemas.microsoft.com/office/powerpoint/2010/main" val="4024321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24</a:t>
            </a:fld>
            <a:endParaRPr lang="de-AT" smtClean="0"/>
          </a:p>
        </p:txBody>
      </p:sp>
    </p:spTree>
    <p:extLst>
      <p:ext uri="{BB962C8B-B14F-4D97-AF65-F5344CB8AC3E}">
        <p14:creationId xmlns:p14="http://schemas.microsoft.com/office/powerpoint/2010/main" val="3423518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25</a:t>
            </a:fld>
            <a:endParaRPr lang="de-AT" smtClean="0"/>
          </a:p>
        </p:txBody>
      </p:sp>
    </p:spTree>
    <p:extLst>
      <p:ext uri="{BB962C8B-B14F-4D97-AF65-F5344CB8AC3E}">
        <p14:creationId xmlns:p14="http://schemas.microsoft.com/office/powerpoint/2010/main" val="2240764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26</a:t>
            </a:fld>
            <a:endParaRPr lang="de-AT" smtClean="0"/>
          </a:p>
        </p:txBody>
      </p:sp>
    </p:spTree>
    <p:extLst>
      <p:ext uri="{BB962C8B-B14F-4D97-AF65-F5344CB8AC3E}">
        <p14:creationId xmlns:p14="http://schemas.microsoft.com/office/powerpoint/2010/main" val="1058123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27</a:t>
            </a:fld>
            <a:endParaRPr lang="de-AT" smtClean="0"/>
          </a:p>
        </p:txBody>
      </p:sp>
    </p:spTree>
    <p:extLst>
      <p:ext uri="{BB962C8B-B14F-4D97-AF65-F5344CB8AC3E}">
        <p14:creationId xmlns:p14="http://schemas.microsoft.com/office/powerpoint/2010/main" val="305506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28</a:t>
            </a:fld>
            <a:endParaRPr lang="de-A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3</a:t>
            </a:fld>
            <a:endParaRPr lang="de-AT" smtClean="0"/>
          </a:p>
        </p:txBody>
      </p:sp>
    </p:spTree>
    <p:extLst>
      <p:ext uri="{BB962C8B-B14F-4D97-AF65-F5344CB8AC3E}">
        <p14:creationId xmlns:p14="http://schemas.microsoft.com/office/powerpoint/2010/main" val="252846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4</a:t>
            </a:fld>
            <a:endParaRPr lang="de-AT" smtClean="0"/>
          </a:p>
        </p:txBody>
      </p:sp>
    </p:spTree>
    <p:extLst>
      <p:ext uri="{BB962C8B-B14F-4D97-AF65-F5344CB8AC3E}">
        <p14:creationId xmlns:p14="http://schemas.microsoft.com/office/powerpoint/2010/main" val="292262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5</a:t>
            </a:fld>
            <a:endParaRPr lang="de-AT" smtClean="0"/>
          </a:p>
        </p:txBody>
      </p:sp>
    </p:spTree>
    <p:extLst>
      <p:ext uri="{BB962C8B-B14F-4D97-AF65-F5344CB8AC3E}">
        <p14:creationId xmlns:p14="http://schemas.microsoft.com/office/powerpoint/2010/main" val="79024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6</a:t>
            </a:fld>
            <a:endParaRPr lang="de-AT" smtClean="0"/>
          </a:p>
        </p:txBody>
      </p:sp>
    </p:spTree>
    <p:extLst>
      <p:ext uri="{BB962C8B-B14F-4D97-AF65-F5344CB8AC3E}">
        <p14:creationId xmlns:p14="http://schemas.microsoft.com/office/powerpoint/2010/main" val="425632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7</a:t>
            </a:fld>
            <a:endParaRPr lang="de-AT" smtClean="0"/>
          </a:p>
        </p:txBody>
      </p:sp>
    </p:spTree>
    <p:extLst>
      <p:ext uri="{BB962C8B-B14F-4D97-AF65-F5344CB8AC3E}">
        <p14:creationId xmlns:p14="http://schemas.microsoft.com/office/powerpoint/2010/main" val="199160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8</a:t>
            </a:fld>
            <a:endParaRPr lang="de-AT" smtClean="0"/>
          </a:p>
        </p:txBody>
      </p:sp>
    </p:spTree>
    <p:extLst>
      <p:ext uri="{BB962C8B-B14F-4D97-AF65-F5344CB8AC3E}">
        <p14:creationId xmlns:p14="http://schemas.microsoft.com/office/powerpoint/2010/main" val="4024321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917575" y="744538"/>
            <a:ext cx="4962525" cy="3722687"/>
          </a:xfrm>
          <a:ln/>
        </p:spPr>
      </p:sp>
      <p:sp>
        <p:nvSpPr>
          <p:cNvPr id="51203" name="Notizenplatzhalter 2"/>
          <p:cNvSpPr>
            <a:spLocks noGrp="1"/>
          </p:cNvSpPr>
          <p:nvPr>
            <p:ph type="body" idx="1"/>
          </p:nvPr>
        </p:nvSpPr>
        <p:spPr>
          <a:noFill/>
          <a:ln/>
        </p:spPr>
        <p:txBody>
          <a:bodyPr/>
          <a:lstStyle/>
          <a:p>
            <a:pPr eaLnBrk="1" hangingPunct="1"/>
            <a:endParaRPr lang="de-DE" smtClean="0"/>
          </a:p>
        </p:txBody>
      </p:sp>
      <p:sp>
        <p:nvSpPr>
          <p:cNvPr id="51204" name="Foliennummernplatzhalter 3"/>
          <p:cNvSpPr>
            <a:spLocks noGrp="1"/>
          </p:cNvSpPr>
          <p:nvPr>
            <p:ph type="sldNum" sz="quarter" idx="5"/>
          </p:nvPr>
        </p:nvSpPr>
        <p:spPr>
          <a:noFill/>
        </p:spPr>
        <p:txBody>
          <a:bodyPr/>
          <a:lstStyle/>
          <a:p>
            <a:fld id="{C84D8621-8761-49BB-B2B9-39AD138559A8}" type="slidenum">
              <a:rPr lang="de-AT" smtClean="0"/>
              <a:pPr/>
              <a:t>9</a:t>
            </a:fld>
            <a:endParaRPr lang="de-AT" smtClean="0"/>
          </a:p>
        </p:txBody>
      </p:sp>
    </p:spTree>
    <p:extLst>
      <p:ext uri="{BB962C8B-B14F-4D97-AF65-F5344CB8AC3E}">
        <p14:creationId xmlns:p14="http://schemas.microsoft.com/office/powerpoint/2010/main" val="40243211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gif"/><Relationship Id="rId3" Type="http://schemas.openxmlformats.org/officeDocument/2006/relationships/image" Target="../media/image3.jpeg"/><Relationship Id="rId7" Type="http://schemas.openxmlformats.org/officeDocument/2006/relationships/image" Target="../media/image8.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jpeg"/><Relationship Id="rId5" Type="http://schemas.openxmlformats.org/officeDocument/2006/relationships/image" Target="../media/image5.jpeg"/><Relationship Id="rId10" Type="http://schemas.openxmlformats.org/officeDocument/2006/relationships/image" Target="../media/image11.jpeg"/><Relationship Id="rId4" Type="http://schemas.openxmlformats.org/officeDocument/2006/relationships/image" Target="../media/image4.jpeg"/><Relationship Id="rId9" Type="http://schemas.openxmlformats.org/officeDocument/2006/relationships/image" Target="../media/image10.jpe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1"/>
        </a:solidFill>
        <a:effectLst/>
      </p:bgPr>
    </p:bg>
    <p:spTree>
      <p:nvGrpSpPr>
        <p:cNvPr id="1" name=""/>
        <p:cNvGrpSpPr/>
        <p:nvPr/>
      </p:nvGrpSpPr>
      <p:grpSpPr>
        <a:xfrm>
          <a:off x="0" y="0"/>
          <a:ext cx="0" cy="0"/>
          <a:chOff x="0" y="0"/>
          <a:chExt cx="0" cy="0"/>
        </a:xfrm>
      </p:grpSpPr>
      <p:pic>
        <p:nvPicPr>
          <p:cNvPr id="33" name="Picture 1" descr="C:\Users\RieglerR\AppData\Local\Microsoft\Windows\Temporary Internet Files\Content.Outlook\O9QW1TXI\FAV_07_mittel_cmyk.jpg"/>
          <p:cNvPicPr>
            <a:picLocks noChangeAspect="1" noChangeArrowheads="1"/>
          </p:cNvPicPr>
          <p:nvPr userDrawn="1"/>
        </p:nvPicPr>
        <p:blipFill>
          <a:blip r:embed="rId2" cstate="print"/>
          <a:srcRect/>
          <a:stretch>
            <a:fillRect/>
          </a:stretch>
        </p:blipFill>
        <p:spPr bwMode="auto">
          <a:xfrm>
            <a:off x="371475" y="5543550"/>
            <a:ext cx="1190625" cy="623021"/>
          </a:xfrm>
          <a:prstGeom prst="rect">
            <a:avLst/>
          </a:prstGeom>
          <a:noFill/>
        </p:spPr>
      </p:pic>
      <p:sp>
        <p:nvSpPr>
          <p:cNvPr id="34" name="Text Box 28"/>
          <p:cNvSpPr txBox="1">
            <a:spLocks noChangeArrowheads="1"/>
          </p:cNvSpPr>
          <p:nvPr userDrawn="1"/>
        </p:nvSpPr>
        <p:spPr bwMode="auto">
          <a:xfrm>
            <a:off x="1647826" y="5684840"/>
            <a:ext cx="3352800" cy="338554"/>
          </a:xfrm>
          <a:prstGeom prst="rect">
            <a:avLst/>
          </a:prstGeom>
          <a:noFill/>
          <a:ln w="9525">
            <a:noFill/>
            <a:miter lim="800000"/>
            <a:headEnd/>
            <a:tailEnd/>
          </a:ln>
          <a:effectLst/>
        </p:spPr>
        <p:txBody>
          <a:bodyPr wrap="square">
            <a:spAutoFit/>
          </a:bodyPr>
          <a:lstStyle/>
          <a:p>
            <a:pPr algn="ctr">
              <a:lnSpc>
                <a:spcPct val="100000"/>
              </a:lnSpc>
            </a:pPr>
            <a:r>
              <a:rPr lang="de-DE" sz="1600" b="1" kern="1200" dirty="0" smtClean="0">
                <a:solidFill>
                  <a:schemeClr val="tx1"/>
                </a:solidFill>
                <a:latin typeface="Trebuchet MS" pitchFamily="34" charset="0"/>
                <a:ea typeface="+mn-ea"/>
                <a:cs typeface="+mn-cs"/>
              </a:rPr>
              <a:t>eine Gemeinschaftsinitiative von</a:t>
            </a:r>
            <a:endParaRPr lang="de-AT" sz="1600" b="1" dirty="0">
              <a:solidFill>
                <a:schemeClr val="tx1"/>
              </a:solidFill>
              <a:latin typeface="Trebuchet MS" pitchFamily="34" charset="0"/>
            </a:endParaRPr>
          </a:p>
        </p:txBody>
      </p:sp>
      <p:grpSp>
        <p:nvGrpSpPr>
          <p:cNvPr id="26" name="Gruppieren 25"/>
          <p:cNvGrpSpPr/>
          <p:nvPr userDrawn="1"/>
        </p:nvGrpSpPr>
        <p:grpSpPr>
          <a:xfrm>
            <a:off x="5035440" y="5551643"/>
            <a:ext cx="3827155" cy="572932"/>
            <a:chOff x="5035440" y="5551643"/>
            <a:chExt cx="3827155" cy="572932"/>
          </a:xfrm>
        </p:grpSpPr>
        <p:pic>
          <p:nvPicPr>
            <p:cNvPr id="31" name="Picture 23" descr="Landeslogo OÖ 6cm"/>
            <p:cNvPicPr>
              <a:picLocks noChangeAspect="1" noChangeArrowheads="1"/>
            </p:cNvPicPr>
            <p:nvPr userDrawn="1"/>
          </p:nvPicPr>
          <p:blipFill>
            <a:blip r:embed="rId3" cstate="print"/>
            <a:srcRect/>
            <a:stretch>
              <a:fillRect/>
            </a:stretch>
          </p:blipFill>
          <p:spPr bwMode="auto">
            <a:xfrm>
              <a:off x="5930162" y="5566792"/>
              <a:ext cx="1052803" cy="542157"/>
            </a:xfrm>
            <a:prstGeom prst="rect">
              <a:avLst/>
            </a:prstGeom>
            <a:noFill/>
            <a:ln w="9525">
              <a:noFill/>
              <a:miter lim="800000"/>
              <a:headEnd/>
              <a:tailEnd/>
            </a:ln>
          </p:spPr>
        </p:pic>
        <p:pic>
          <p:nvPicPr>
            <p:cNvPr id="32" name="Picture 24" descr="WKOOE_2003"/>
            <p:cNvPicPr>
              <a:picLocks noChangeAspect="1" noChangeArrowheads="1"/>
            </p:cNvPicPr>
            <p:nvPr userDrawn="1"/>
          </p:nvPicPr>
          <p:blipFill>
            <a:blip r:embed="rId4" cstate="print"/>
            <a:srcRect/>
            <a:stretch>
              <a:fillRect/>
            </a:stretch>
          </p:blipFill>
          <p:spPr bwMode="auto">
            <a:xfrm>
              <a:off x="7067188" y="5562600"/>
              <a:ext cx="1795407" cy="537965"/>
            </a:xfrm>
            <a:prstGeom prst="rect">
              <a:avLst/>
            </a:prstGeom>
            <a:noFill/>
            <a:ln w="9525">
              <a:noFill/>
              <a:miter lim="800000"/>
              <a:headEnd/>
              <a:tailEnd/>
            </a:ln>
          </p:spPr>
        </p:pic>
        <p:pic>
          <p:nvPicPr>
            <p:cNvPr id="55297" name="Picture 1" descr="C:\Users\RieglerR\AppData\Local\Microsoft\Windows\Temporary Internet Files\Content.Outlook\O9QW1TXI\AK-O-100_100-2c.jpg"/>
            <p:cNvPicPr>
              <a:picLocks noChangeAspect="1" noChangeArrowheads="1"/>
            </p:cNvPicPr>
            <p:nvPr userDrawn="1"/>
          </p:nvPicPr>
          <p:blipFill>
            <a:blip r:embed="rId5" cstate="print"/>
            <a:srcRect/>
            <a:stretch>
              <a:fillRect/>
            </a:stretch>
          </p:blipFill>
          <p:spPr bwMode="auto">
            <a:xfrm>
              <a:off x="5035440" y="5551643"/>
              <a:ext cx="701329" cy="572932"/>
            </a:xfrm>
            <a:prstGeom prst="rect">
              <a:avLst/>
            </a:prstGeom>
            <a:noFill/>
          </p:spPr>
        </p:pic>
      </p:grpSp>
      <p:pic>
        <p:nvPicPr>
          <p:cNvPr id="15" name="Bild 9" descr="28B_11_bricklayer_415x275.jpg"/>
          <p:cNvPicPr>
            <a:picLocks noChangeAspect="1" noChangeArrowheads="1"/>
          </p:cNvPicPr>
          <p:nvPr userDrawn="1"/>
        </p:nvPicPr>
        <p:blipFill>
          <a:blip r:embed="rId6" cstate="print">
            <a:lum bright="10000"/>
          </a:blip>
          <a:srcRect/>
          <a:stretch>
            <a:fillRect/>
          </a:stretch>
        </p:blipFill>
        <p:spPr bwMode="auto">
          <a:xfrm>
            <a:off x="6050545" y="1447136"/>
            <a:ext cx="1715577" cy="1359409"/>
          </a:xfrm>
          <a:prstGeom prst="rect">
            <a:avLst/>
          </a:prstGeom>
          <a:noFill/>
          <a:ln w="9525">
            <a:noFill/>
            <a:miter lim="800000"/>
            <a:headEnd/>
            <a:tailEnd/>
          </a:ln>
        </p:spPr>
      </p:pic>
      <p:pic>
        <p:nvPicPr>
          <p:cNvPr id="16" name="Bild 26" descr="128629-main_Full.jpg"/>
          <p:cNvPicPr>
            <a:picLocks noChangeAspect="1" noChangeArrowheads="1"/>
          </p:cNvPicPr>
          <p:nvPr userDrawn="1"/>
        </p:nvPicPr>
        <p:blipFill>
          <a:blip r:embed="rId7" cstate="print">
            <a:lum bright="10000"/>
          </a:blip>
          <a:srcRect/>
          <a:stretch>
            <a:fillRect/>
          </a:stretch>
        </p:blipFill>
        <p:spPr bwMode="auto">
          <a:xfrm>
            <a:off x="7760303" y="1450327"/>
            <a:ext cx="1224672" cy="1364434"/>
          </a:xfrm>
          <a:prstGeom prst="rect">
            <a:avLst/>
          </a:prstGeom>
          <a:noFill/>
          <a:ln w="9525">
            <a:noFill/>
            <a:miter lim="800000"/>
            <a:headEnd/>
            <a:tailEnd/>
          </a:ln>
        </p:spPr>
      </p:pic>
      <p:pic>
        <p:nvPicPr>
          <p:cNvPr id="17" name="Bild 61" descr="Information_Technology.jpg"/>
          <p:cNvPicPr>
            <a:picLocks noChangeAspect="1" noChangeArrowheads="1"/>
          </p:cNvPicPr>
          <p:nvPr userDrawn="1"/>
        </p:nvPicPr>
        <p:blipFill>
          <a:blip r:embed="rId8" cstate="print">
            <a:lum bright="10000"/>
          </a:blip>
          <a:srcRect/>
          <a:stretch>
            <a:fillRect/>
          </a:stretch>
        </p:blipFill>
        <p:spPr bwMode="auto">
          <a:xfrm>
            <a:off x="7914116" y="2814759"/>
            <a:ext cx="1071438" cy="1311968"/>
          </a:xfrm>
          <a:prstGeom prst="rect">
            <a:avLst/>
          </a:prstGeom>
          <a:noFill/>
          <a:ln w="9525">
            <a:noFill/>
            <a:miter lim="800000"/>
            <a:headEnd/>
            <a:tailEnd/>
          </a:ln>
        </p:spPr>
      </p:pic>
      <p:sp>
        <p:nvSpPr>
          <p:cNvPr id="18" name="Rectangle 5"/>
          <p:cNvSpPr>
            <a:spLocks noChangeArrowheads="1"/>
          </p:cNvSpPr>
          <p:nvPr userDrawn="1"/>
        </p:nvSpPr>
        <p:spPr bwMode="auto">
          <a:xfrm>
            <a:off x="2918133" y="1447136"/>
            <a:ext cx="6122504" cy="331226"/>
          </a:xfrm>
          <a:prstGeom prst="rect">
            <a:avLst/>
          </a:prstGeom>
          <a:noFill/>
          <a:ln w="9525">
            <a:noFill/>
            <a:miter lim="800000"/>
            <a:headEnd/>
            <a:tailEnd/>
          </a:ln>
          <a:effectLst/>
        </p:spPr>
        <p:txBody>
          <a:bodyPr wrap="none" anchor="ctr">
            <a:spAutoFit/>
          </a:bodyPr>
          <a:lstStyle/>
          <a:p>
            <a:pPr eaLnBrk="0" hangingPunct="0">
              <a:defRPr/>
            </a:pPr>
            <a:endParaRPr lang="de-DE"/>
          </a:p>
        </p:txBody>
      </p:sp>
      <p:pic>
        <p:nvPicPr>
          <p:cNvPr id="19" name="Bild 47" descr="Cooking%20class_j.jpg"/>
          <p:cNvPicPr>
            <a:picLocks noChangeAspect="1" noChangeArrowheads="1"/>
          </p:cNvPicPr>
          <p:nvPr userDrawn="1"/>
        </p:nvPicPr>
        <p:blipFill>
          <a:blip r:embed="rId9" cstate="print">
            <a:lum bright="10000"/>
          </a:blip>
          <a:srcRect/>
          <a:stretch>
            <a:fillRect/>
          </a:stretch>
        </p:blipFill>
        <p:spPr bwMode="auto">
          <a:xfrm>
            <a:off x="2847063" y="2800696"/>
            <a:ext cx="1530625" cy="1352508"/>
          </a:xfrm>
          <a:prstGeom prst="rect">
            <a:avLst/>
          </a:prstGeom>
          <a:noFill/>
          <a:ln w="9525">
            <a:noFill/>
            <a:miter lim="800000"/>
            <a:headEnd/>
            <a:tailEnd/>
          </a:ln>
        </p:spPr>
      </p:pic>
      <p:pic>
        <p:nvPicPr>
          <p:cNvPr id="22" name="Bild 62" descr="w_maschinenbau_10.JPG"/>
          <p:cNvPicPr>
            <a:picLocks noChangeAspect="1" noChangeArrowheads="1"/>
          </p:cNvPicPr>
          <p:nvPr userDrawn="1"/>
        </p:nvPicPr>
        <p:blipFill>
          <a:blip r:embed="rId10" cstate="print">
            <a:lum bright="10000"/>
          </a:blip>
          <a:srcRect l="29726" t="14247" r="21515"/>
          <a:stretch>
            <a:fillRect/>
          </a:stretch>
        </p:blipFill>
        <p:spPr bwMode="auto">
          <a:xfrm>
            <a:off x="2839363" y="1448973"/>
            <a:ext cx="962858" cy="1359409"/>
          </a:xfrm>
          <a:prstGeom prst="rect">
            <a:avLst/>
          </a:prstGeom>
          <a:noFill/>
          <a:ln w="9525">
            <a:noFill/>
            <a:miter lim="800000"/>
            <a:headEnd/>
            <a:tailEnd/>
          </a:ln>
        </p:spPr>
      </p:pic>
      <p:sp>
        <p:nvSpPr>
          <p:cNvPr id="23" name="Rectangle 11"/>
          <p:cNvSpPr>
            <a:spLocks noChangeArrowheads="1"/>
          </p:cNvSpPr>
          <p:nvPr userDrawn="1"/>
        </p:nvSpPr>
        <p:spPr bwMode="auto">
          <a:xfrm>
            <a:off x="2918133" y="1447136"/>
            <a:ext cx="6122504" cy="331226"/>
          </a:xfrm>
          <a:prstGeom prst="rect">
            <a:avLst/>
          </a:prstGeom>
          <a:noFill/>
          <a:ln w="9525">
            <a:noFill/>
            <a:miter lim="800000"/>
            <a:headEnd/>
            <a:tailEnd/>
          </a:ln>
          <a:effectLst/>
        </p:spPr>
        <p:txBody>
          <a:bodyPr wrap="none" anchor="ctr">
            <a:spAutoFit/>
          </a:bodyPr>
          <a:lstStyle/>
          <a:p>
            <a:pPr eaLnBrk="0" hangingPunct="0">
              <a:defRPr/>
            </a:pPr>
            <a:endParaRPr lang="de-DE"/>
          </a:p>
        </p:txBody>
      </p:sp>
      <p:pic>
        <p:nvPicPr>
          <p:cNvPr id="27" name="Picture 27"/>
          <p:cNvPicPr>
            <a:picLocks noChangeAspect="1" noChangeArrowheads="1"/>
          </p:cNvPicPr>
          <p:nvPr userDrawn="1"/>
        </p:nvPicPr>
        <p:blipFill>
          <a:blip r:embed="rId11" cstate="print"/>
          <a:srcRect l="1622" t="711" r="1118" b="980"/>
          <a:stretch>
            <a:fillRect/>
          </a:stretch>
        </p:blipFill>
        <p:spPr bwMode="auto">
          <a:xfrm>
            <a:off x="186140" y="2032620"/>
            <a:ext cx="2580914" cy="1489916"/>
          </a:xfrm>
          <a:prstGeom prst="rect">
            <a:avLst/>
          </a:prstGeom>
          <a:noFill/>
          <a:ln w="9525">
            <a:noFill/>
            <a:round/>
            <a:headEnd/>
            <a:tailEnd/>
          </a:ln>
          <a:effectLst/>
        </p:spPr>
      </p:pic>
      <p:pic>
        <p:nvPicPr>
          <p:cNvPr id="28" name="Picture 2" descr="http://portal.wko.at/workflow/Bilder/images/14/1596/wko_vatech_020_teaser_gr.jpg"/>
          <p:cNvPicPr>
            <a:picLocks noChangeAspect="1" noChangeArrowheads="1"/>
          </p:cNvPicPr>
          <p:nvPr userDrawn="1"/>
        </p:nvPicPr>
        <p:blipFill>
          <a:blip r:embed="rId12" cstate="print"/>
          <a:srcRect/>
          <a:stretch>
            <a:fillRect/>
          </a:stretch>
        </p:blipFill>
        <p:spPr bwMode="auto">
          <a:xfrm>
            <a:off x="3800735" y="1445785"/>
            <a:ext cx="2387763" cy="1361025"/>
          </a:xfrm>
          <a:prstGeom prst="rect">
            <a:avLst/>
          </a:prstGeom>
          <a:noFill/>
        </p:spPr>
      </p:pic>
      <p:pic>
        <p:nvPicPr>
          <p:cNvPr id="69634" name="Picture 2" descr="Verkäuferin/Verkäufer sowie Kauffrau im Einzelhandel/Kaufmann im Einzelhandel"/>
          <p:cNvPicPr>
            <a:picLocks noChangeAspect="1" noChangeArrowheads="1"/>
          </p:cNvPicPr>
          <p:nvPr userDrawn="1"/>
        </p:nvPicPr>
        <p:blipFill>
          <a:blip r:embed="rId13" cstate="print"/>
          <a:srcRect/>
          <a:stretch>
            <a:fillRect/>
          </a:stretch>
        </p:blipFill>
        <p:spPr bwMode="auto">
          <a:xfrm>
            <a:off x="6142907" y="2810785"/>
            <a:ext cx="1765191" cy="1323893"/>
          </a:xfrm>
          <a:prstGeom prst="rect">
            <a:avLst/>
          </a:prstGeom>
          <a:noFill/>
        </p:spPr>
      </p:pic>
      <p:pic>
        <p:nvPicPr>
          <p:cNvPr id="69636" name="Picture 4" descr="http://www.reisefuehrer-deutschland.de/bilder-tipps/mecklenburg-vorpommern/putbus-schlosspark.jpg"/>
          <p:cNvPicPr>
            <a:picLocks noChangeAspect="1" noChangeArrowheads="1"/>
          </p:cNvPicPr>
          <p:nvPr userDrawn="1"/>
        </p:nvPicPr>
        <p:blipFill>
          <a:blip r:embed="rId14" cstate="print"/>
          <a:srcRect/>
          <a:stretch>
            <a:fillRect/>
          </a:stretch>
        </p:blipFill>
        <p:spPr bwMode="auto">
          <a:xfrm>
            <a:off x="4381059" y="2805459"/>
            <a:ext cx="1768924" cy="1329220"/>
          </a:xfrm>
          <a:prstGeom prst="rect">
            <a:avLst/>
          </a:prstGeom>
          <a:noFill/>
        </p:spPr>
      </p:pic>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10000"/>
          </a:schemeClr>
        </a:solidFill>
        <a:effectLst/>
      </p:bgPr>
    </p:bg>
    <p:spTree>
      <p:nvGrpSpPr>
        <p:cNvPr id="1" name=""/>
        <p:cNvGrpSpPr/>
        <p:nvPr/>
      </p:nvGrpSpPr>
      <p:grpSpPr>
        <a:xfrm>
          <a:off x="0" y="0"/>
          <a:ext cx="0" cy="0"/>
          <a:chOff x="0" y="0"/>
          <a:chExt cx="0" cy="0"/>
        </a:xfrm>
      </p:grpSpPr>
      <p:sp>
        <p:nvSpPr>
          <p:cNvPr id="26635" name="Line 11"/>
          <p:cNvSpPr>
            <a:spLocks noChangeShapeType="1"/>
          </p:cNvSpPr>
          <p:nvPr userDrawn="1"/>
        </p:nvSpPr>
        <p:spPr bwMode="auto">
          <a:xfrm flipH="1">
            <a:off x="0" y="666071"/>
            <a:ext cx="9144000" cy="0"/>
          </a:xfrm>
          <a:prstGeom prst="line">
            <a:avLst/>
          </a:prstGeom>
          <a:noFill/>
          <a:ln w="6350">
            <a:solidFill>
              <a:srgbClr val="4C5D68"/>
            </a:solidFill>
            <a:round/>
            <a:headEnd/>
            <a:tailEnd/>
          </a:ln>
          <a:effectLst/>
        </p:spPr>
        <p:txBody>
          <a:bodyPr/>
          <a:lstStyle/>
          <a:p>
            <a:pPr>
              <a:defRPr/>
            </a:pPr>
            <a:endParaRPr lang="de-DE"/>
          </a:p>
        </p:txBody>
      </p:sp>
      <p:sp>
        <p:nvSpPr>
          <p:cNvPr id="20" name="Line 11"/>
          <p:cNvSpPr>
            <a:spLocks noChangeShapeType="1"/>
          </p:cNvSpPr>
          <p:nvPr userDrawn="1"/>
        </p:nvSpPr>
        <p:spPr bwMode="auto">
          <a:xfrm flipH="1">
            <a:off x="0" y="6045200"/>
            <a:ext cx="9144000" cy="0"/>
          </a:xfrm>
          <a:prstGeom prst="line">
            <a:avLst/>
          </a:prstGeom>
          <a:noFill/>
          <a:ln w="9525">
            <a:solidFill>
              <a:srgbClr val="4C5D68"/>
            </a:solidFill>
            <a:round/>
            <a:headEnd/>
            <a:tailEnd/>
          </a:ln>
          <a:effectLst/>
        </p:spPr>
        <p:txBody>
          <a:bodyPr/>
          <a:lstStyle/>
          <a:p>
            <a:pPr>
              <a:defRPr/>
            </a:pPr>
            <a:endParaRPr lang="de-DE"/>
          </a:p>
        </p:txBody>
      </p:sp>
      <p:pic>
        <p:nvPicPr>
          <p:cNvPr id="12" name="Picture 27"/>
          <p:cNvPicPr>
            <a:picLocks noChangeAspect="1" noChangeArrowheads="1"/>
          </p:cNvPicPr>
          <p:nvPr userDrawn="1"/>
        </p:nvPicPr>
        <p:blipFill>
          <a:blip r:embed="rId14" cstate="print"/>
          <a:srcRect l="1622" t="711" r="1118" b="980"/>
          <a:stretch>
            <a:fillRect/>
          </a:stretch>
        </p:blipFill>
        <p:spPr bwMode="auto">
          <a:xfrm>
            <a:off x="8014915" y="15903"/>
            <a:ext cx="1089329" cy="628850"/>
          </a:xfrm>
          <a:prstGeom prst="rect">
            <a:avLst/>
          </a:prstGeom>
          <a:noFill/>
          <a:ln w="9525">
            <a:noFill/>
            <a:round/>
            <a:headEnd/>
            <a:tailEnd/>
          </a:ln>
          <a:effectLst/>
        </p:spPr>
      </p:pic>
      <p:pic>
        <p:nvPicPr>
          <p:cNvPr id="7" name="Picture 1" descr="C:\Users\RieglerR\AppData\Local\Microsoft\Windows\Temporary Internet Files\Content.Outlook\O9QW1TXI\FAV_07_mittel_cmyk.jpg"/>
          <p:cNvPicPr>
            <a:picLocks noChangeAspect="1" noChangeArrowheads="1"/>
          </p:cNvPicPr>
          <p:nvPr userDrawn="1"/>
        </p:nvPicPr>
        <p:blipFill>
          <a:blip r:embed="rId15" cstate="print"/>
          <a:srcRect/>
          <a:stretch>
            <a:fillRect/>
          </a:stretch>
        </p:blipFill>
        <p:spPr bwMode="auto">
          <a:xfrm>
            <a:off x="5212098" y="6254470"/>
            <a:ext cx="894372" cy="468000"/>
          </a:xfrm>
          <a:prstGeom prst="rect">
            <a:avLst/>
          </a:prstGeom>
          <a:noFill/>
        </p:spPr>
      </p:pic>
      <p:pic>
        <p:nvPicPr>
          <p:cNvPr id="8" name="Picture 23" descr="Landeslogo OÖ 6cm"/>
          <p:cNvPicPr>
            <a:picLocks noChangeAspect="1" noChangeArrowheads="1"/>
          </p:cNvPicPr>
          <p:nvPr userDrawn="1"/>
        </p:nvPicPr>
        <p:blipFill>
          <a:blip r:embed="rId16" cstate="print"/>
          <a:srcRect/>
          <a:stretch>
            <a:fillRect/>
          </a:stretch>
        </p:blipFill>
        <p:spPr bwMode="auto">
          <a:xfrm>
            <a:off x="6824435" y="6254470"/>
            <a:ext cx="723800" cy="396000"/>
          </a:xfrm>
          <a:prstGeom prst="rect">
            <a:avLst/>
          </a:prstGeom>
          <a:noFill/>
          <a:ln w="9525">
            <a:noFill/>
            <a:miter lim="800000"/>
            <a:headEnd/>
            <a:tailEnd/>
          </a:ln>
        </p:spPr>
      </p:pic>
      <p:pic>
        <p:nvPicPr>
          <p:cNvPr id="9" name="Picture 24" descr="WKOOE_2003"/>
          <p:cNvPicPr>
            <a:picLocks noChangeAspect="1" noChangeArrowheads="1"/>
          </p:cNvPicPr>
          <p:nvPr userDrawn="1"/>
        </p:nvPicPr>
        <p:blipFill>
          <a:blip r:embed="rId17" cstate="print"/>
          <a:srcRect/>
          <a:stretch>
            <a:fillRect/>
          </a:stretch>
        </p:blipFill>
        <p:spPr bwMode="auto">
          <a:xfrm>
            <a:off x="7735074" y="6269522"/>
            <a:ext cx="1243955" cy="396000"/>
          </a:xfrm>
          <a:prstGeom prst="rect">
            <a:avLst/>
          </a:prstGeom>
          <a:noFill/>
          <a:ln w="9525">
            <a:noFill/>
            <a:miter lim="800000"/>
            <a:headEnd/>
            <a:tailEnd/>
          </a:ln>
        </p:spPr>
      </p:pic>
      <p:pic>
        <p:nvPicPr>
          <p:cNvPr id="10" name="Picture 1" descr="C:\Users\RieglerR\AppData\Local\Microsoft\Windows\Temporary Internet Files\Content.Outlook\O9QW1TXI\AK-O-100_100-2c.jpg"/>
          <p:cNvPicPr>
            <a:picLocks noChangeAspect="1" noChangeArrowheads="1"/>
          </p:cNvPicPr>
          <p:nvPr userDrawn="1"/>
        </p:nvPicPr>
        <p:blipFill>
          <a:blip r:embed="rId18" cstate="print"/>
          <a:srcRect/>
          <a:stretch>
            <a:fillRect/>
          </a:stretch>
        </p:blipFill>
        <p:spPr bwMode="auto">
          <a:xfrm>
            <a:off x="6247586" y="6264538"/>
            <a:ext cx="456263" cy="396000"/>
          </a:xfrm>
          <a:prstGeom prst="rect">
            <a:avLst/>
          </a:prstGeom>
          <a:noFill/>
        </p:spPr>
      </p:pic>
      <p:pic>
        <p:nvPicPr>
          <p:cNvPr id="11" name="Picture 2" descr="I:\kb\_vhs\_FB6\GBZ\ÖA\Logos u Fotos\Logos\SponsorLogo VHS.jp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202343" y="6261088"/>
            <a:ext cx="1905157" cy="45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userDrawn="1"/>
        </p:nvSpPr>
        <p:spPr>
          <a:xfrm>
            <a:off x="306658" y="6249080"/>
            <a:ext cx="1564852" cy="400110"/>
          </a:xfrm>
          <a:prstGeom prst="rect">
            <a:avLst/>
          </a:prstGeom>
          <a:noFill/>
        </p:spPr>
        <p:txBody>
          <a:bodyPr wrap="none" rtlCol="0">
            <a:spAutoFit/>
          </a:bodyPr>
          <a:lstStyle/>
          <a:p>
            <a:r>
              <a:rPr lang="de-AT" sz="1000" dirty="0" smtClean="0">
                <a:solidFill>
                  <a:srgbClr val="000099"/>
                </a:solidFill>
                <a:latin typeface="Trebuchet MS" panose="020B0603020202020204" pitchFamily="34" charset="0"/>
              </a:rPr>
              <a:t>DKW</a:t>
            </a:r>
            <a:r>
              <a:rPr lang="de-AT" sz="1000" baseline="0" dirty="0" smtClean="0">
                <a:solidFill>
                  <a:srgbClr val="000099"/>
                </a:solidFill>
                <a:latin typeface="Trebuchet MS" panose="020B0603020202020204" pitchFamily="34" charset="0"/>
              </a:rPr>
              <a:t> Info </a:t>
            </a:r>
            <a:r>
              <a:rPr lang="de-AT" sz="1000" baseline="0" dirty="0" err="1" smtClean="0">
                <a:solidFill>
                  <a:srgbClr val="000099"/>
                </a:solidFill>
                <a:latin typeface="Trebuchet MS" panose="020B0603020202020204" pitchFamily="34" charset="0"/>
              </a:rPr>
              <a:t>Eupen</a:t>
            </a:r>
            <a:r>
              <a:rPr lang="de-AT" sz="1000" dirty="0" smtClean="0">
                <a:solidFill>
                  <a:srgbClr val="000099"/>
                </a:solidFill>
                <a:latin typeface="Trebuchet MS" panose="020B0603020202020204" pitchFamily="34" charset="0"/>
              </a:rPr>
              <a:t/>
            </a:r>
            <a:br>
              <a:rPr lang="de-AT" sz="1000" dirty="0" smtClean="0">
                <a:solidFill>
                  <a:srgbClr val="000099"/>
                </a:solidFill>
                <a:latin typeface="Trebuchet MS" panose="020B0603020202020204" pitchFamily="34" charset="0"/>
              </a:rPr>
            </a:br>
            <a:r>
              <a:rPr lang="de-AT" sz="1000" kern="1200" dirty="0" err="1" smtClean="0">
                <a:solidFill>
                  <a:srgbClr val="000099"/>
                </a:solidFill>
                <a:latin typeface="Trebuchet MS" panose="020B0603020202020204" pitchFamily="34" charset="0"/>
                <a:ea typeface="+mn-ea"/>
                <a:cs typeface="+mn-cs"/>
              </a:rPr>
              <a:t>Mag.</a:t>
            </a:r>
            <a:r>
              <a:rPr lang="de-AT" sz="1000" kern="1200" baseline="30000" dirty="0" err="1" smtClean="0">
                <a:solidFill>
                  <a:srgbClr val="000099"/>
                </a:solidFill>
                <a:latin typeface="Trebuchet MS" panose="020B0603020202020204" pitchFamily="34" charset="0"/>
                <a:ea typeface="+mn-ea"/>
                <a:cs typeface="+mn-cs"/>
              </a:rPr>
              <a:t>a</a:t>
            </a:r>
            <a:r>
              <a:rPr lang="de-AT" sz="1000" kern="1200" dirty="0" smtClean="0">
                <a:solidFill>
                  <a:srgbClr val="000099"/>
                </a:solidFill>
                <a:latin typeface="Trebuchet MS" panose="020B0603020202020204" pitchFamily="34" charset="0"/>
                <a:ea typeface="+mn-ea"/>
                <a:cs typeface="+mn-cs"/>
              </a:rPr>
              <a:t> Renate Spitzbart </a:t>
            </a:r>
            <a:endParaRPr lang="de-AT" sz="1000" kern="1200" dirty="0">
              <a:solidFill>
                <a:srgbClr val="000099"/>
              </a:solidFill>
              <a:latin typeface="Trebuchet MS" panose="020B0603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722"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spd="slow">
    <p:fade/>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3000">
          <a:solidFill>
            <a:srgbClr val="4C5D68"/>
          </a:solidFill>
          <a:latin typeface="+mj-lt"/>
          <a:ea typeface="+mj-ea"/>
          <a:cs typeface="+mj-cs"/>
        </a:defRPr>
      </a:lvl1pPr>
      <a:lvl2pPr algn="l" rtl="0" eaLnBrk="0" fontAlgn="base" hangingPunct="0">
        <a:lnSpc>
          <a:spcPct val="80000"/>
        </a:lnSpc>
        <a:spcBef>
          <a:spcPct val="0"/>
        </a:spcBef>
        <a:spcAft>
          <a:spcPct val="0"/>
        </a:spcAft>
        <a:defRPr sz="3000">
          <a:solidFill>
            <a:srgbClr val="4C5D68"/>
          </a:solidFill>
          <a:latin typeface="Trebuchet MS" pitchFamily="34" charset="0"/>
        </a:defRPr>
      </a:lvl2pPr>
      <a:lvl3pPr algn="l" rtl="0" eaLnBrk="0" fontAlgn="base" hangingPunct="0">
        <a:lnSpc>
          <a:spcPct val="80000"/>
        </a:lnSpc>
        <a:spcBef>
          <a:spcPct val="0"/>
        </a:spcBef>
        <a:spcAft>
          <a:spcPct val="0"/>
        </a:spcAft>
        <a:defRPr sz="3000">
          <a:solidFill>
            <a:srgbClr val="4C5D68"/>
          </a:solidFill>
          <a:latin typeface="Trebuchet MS" pitchFamily="34" charset="0"/>
        </a:defRPr>
      </a:lvl3pPr>
      <a:lvl4pPr algn="l" rtl="0" eaLnBrk="0" fontAlgn="base" hangingPunct="0">
        <a:lnSpc>
          <a:spcPct val="80000"/>
        </a:lnSpc>
        <a:spcBef>
          <a:spcPct val="0"/>
        </a:spcBef>
        <a:spcAft>
          <a:spcPct val="0"/>
        </a:spcAft>
        <a:defRPr sz="3000">
          <a:solidFill>
            <a:srgbClr val="4C5D68"/>
          </a:solidFill>
          <a:latin typeface="Trebuchet MS" pitchFamily="34" charset="0"/>
        </a:defRPr>
      </a:lvl4pPr>
      <a:lvl5pPr algn="l" rtl="0" eaLnBrk="0" fontAlgn="base" hangingPunct="0">
        <a:lnSpc>
          <a:spcPct val="80000"/>
        </a:lnSpc>
        <a:spcBef>
          <a:spcPct val="0"/>
        </a:spcBef>
        <a:spcAft>
          <a:spcPct val="0"/>
        </a:spcAft>
        <a:defRPr sz="3000">
          <a:solidFill>
            <a:srgbClr val="4C5D68"/>
          </a:solidFill>
          <a:latin typeface="Trebuchet MS" pitchFamily="34" charset="0"/>
        </a:defRPr>
      </a:lvl5pPr>
      <a:lvl6pPr marL="457200" algn="l" rtl="0" fontAlgn="base">
        <a:lnSpc>
          <a:spcPct val="80000"/>
        </a:lnSpc>
        <a:spcBef>
          <a:spcPct val="0"/>
        </a:spcBef>
        <a:spcAft>
          <a:spcPct val="0"/>
        </a:spcAft>
        <a:defRPr sz="3000">
          <a:solidFill>
            <a:srgbClr val="4C5D68"/>
          </a:solidFill>
          <a:latin typeface="Trebuchet MS" pitchFamily="34" charset="0"/>
        </a:defRPr>
      </a:lvl6pPr>
      <a:lvl7pPr marL="914400" algn="l" rtl="0" fontAlgn="base">
        <a:lnSpc>
          <a:spcPct val="80000"/>
        </a:lnSpc>
        <a:spcBef>
          <a:spcPct val="0"/>
        </a:spcBef>
        <a:spcAft>
          <a:spcPct val="0"/>
        </a:spcAft>
        <a:defRPr sz="3000">
          <a:solidFill>
            <a:srgbClr val="4C5D68"/>
          </a:solidFill>
          <a:latin typeface="Trebuchet MS" pitchFamily="34" charset="0"/>
        </a:defRPr>
      </a:lvl7pPr>
      <a:lvl8pPr marL="1371600" algn="l" rtl="0" fontAlgn="base">
        <a:lnSpc>
          <a:spcPct val="80000"/>
        </a:lnSpc>
        <a:spcBef>
          <a:spcPct val="0"/>
        </a:spcBef>
        <a:spcAft>
          <a:spcPct val="0"/>
        </a:spcAft>
        <a:defRPr sz="3000">
          <a:solidFill>
            <a:srgbClr val="4C5D68"/>
          </a:solidFill>
          <a:latin typeface="Trebuchet MS" pitchFamily="34" charset="0"/>
        </a:defRPr>
      </a:lvl8pPr>
      <a:lvl9pPr marL="1828800" algn="l" rtl="0" fontAlgn="base">
        <a:lnSpc>
          <a:spcPct val="80000"/>
        </a:lnSpc>
        <a:spcBef>
          <a:spcPct val="0"/>
        </a:spcBef>
        <a:spcAft>
          <a:spcPct val="0"/>
        </a:spcAft>
        <a:defRPr sz="3000">
          <a:solidFill>
            <a:srgbClr val="4C5D68"/>
          </a:solidFill>
          <a:latin typeface="Trebuchet MS" pitchFamily="34" charset="0"/>
        </a:defRPr>
      </a:lvl9pPr>
    </p:titleStyle>
    <p:bodyStyle>
      <a:lvl1pPr marL="469900" indent="-469900" algn="l" rtl="0" eaLnBrk="0" fontAlgn="base" hangingPunct="0">
        <a:spcBef>
          <a:spcPct val="20000"/>
        </a:spcBef>
        <a:spcAft>
          <a:spcPct val="0"/>
        </a:spcAft>
        <a:buClr>
          <a:srgbClr val="ED1C24"/>
        </a:buClr>
        <a:buFont typeface="Wingdings" pitchFamily="2" charset="2"/>
        <a:buChar char="n"/>
        <a:defRPr sz="2200">
          <a:solidFill>
            <a:schemeClr val="tx1"/>
          </a:solidFill>
          <a:latin typeface="+mn-lt"/>
          <a:ea typeface="+mn-ea"/>
          <a:cs typeface="+mn-cs"/>
        </a:defRPr>
      </a:lvl1pPr>
      <a:lvl2pPr marL="908050" indent="-436563" algn="l" rtl="0" eaLnBrk="0" fontAlgn="base" hangingPunct="0">
        <a:spcBef>
          <a:spcPct val="20000"/>
        </a:spcBef>
        <a:spcAft>
          <a:spcPct val="0"/>
        </a:spcAft>
        <a:buClr>
          <a:srgbClr val="4C5D68"/>
        </a:buClr>
        <a:buFont typeface="Wingdings" pitchFamily="2" charset="2"/>
        <a:buChar char="§"/>
        <a:defRPr sz="2000">
          <a:solidFill>
            <a:schemeClr val="tx1"/>
          </a:solidFill>
          <a:latin typeface="+mn-lt"/>
        </a:defRPr>
      </a:lvl2pPr>
      <a:lvl3pPr marL="1304925" indent="-395288" algn="l" rtl="0" eaLnBrk="0" fontAlgn="base" hangingPunct="0">
        <a:spcBef>
          <a:spcPct val="20000"/>
        </a:spcBef>
        <a:spcAft>
          <a:spcPct val="0"/>
        </a:spcAft>
        <a:buClr>
          <a:schemeClr val="tx1"/>
        </a:buClr>
        <a:buFont typeface="Times New Roman" pitchFamily="18" charset="0"/>
        <a:buChar char="–"/>
        <a:defRPr sz="20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10" name="Rectangle 8"/>
          <p:cNvSpPr>
            <a:spLocks noChangeArrowheads="1"/>
          </p:cNvSpPr>
          <p:nvPr/>
        </p:nvSpPr>
        <p:spPr bwMode="auto">
          <a:xfrm>
            <a:off x="334588" y="1163896"/>
            <a:ext cx="8657385" cy="4093428"/>
          </a:xfrm>
          <a:prstGeom prst="rect">
            <a:avLst/>
          </a:prstGeom>
          <a:noFill/>
          <a:ln w="9525">
            <a:noFill/>
            <a:miter lim="800000"/>
            <a:headEnd/>
            <a:tailEnd/>
          </a:ln>
        </p:spPr>
        <p:txBody>
          <a:bodyPr wrap="square" anchor="ctr">
            <a:spAutoFit/>
          </a:bodyPr>
          <a:lstStyle/>
          <a:p>
            <a:pPr marL="285750" indent="-285750">
              <a:buFont typeface="Wingdings" panose="05000000000000000000" pitchFamily="2" charset="2"/>
              <a:buChar char="Ø"/>
            </a:pPr>
            <a:r>
              <a:rPr lang="de-AT" sz="1600" dirty="0" smtClean="0">
                <a:solidFill>
                  <a:srgbClr val="002060"/>
                </a:solidFill>
                <a:latin typeface="Trebuchet MS" pitchFamily="34" charset="0"/>
              </a:rPr>
              <a:t> </a:t>
            </a:r>
            <a:r>
              <a:rPr lang="de-AT" sz="2000" b="1" u="sng" dirty="0" smtClean="0">
                <a:solidFill>
                  <a:srgbClr val="002060"/>
                </a:solidFill>
                <a:latin typeface="Trebuchet MS" pitchFamily="34" charset="0"/>
              </a:rPr>
              <a:t>Workshop </a:t>
            </a:r>
            <a:r>
              <a:rPr lang="de-AT" sz="2000" b="1" u="sng" dirty="0">
                <a:solidFill>
                  <a:srgbClr val="002060"/>
                </a:solidFill>
                <a:latin typeface="Trebuchet MS" pitchFamily="34" charset="0"/>
              </a:rPr>
              <a:t>1:</a:t>
            </a:r>
            <a:endParaRPr lang="de-DE" sz="2000" b="1" u="sng" dirty="0">
              <a:solidFill>
                <a:srgbClr val="002060"/>
              </a:solidFill>
              <a:latin typeface="Trebuchet MS" pitchFamily="34" charset="0"/>
            </a:endParaRPr>
          </a:p>
          <a:p>
            <a:r>
              <a:rPr lang="de-AT" sz="1600" dirty="0" smtClean="0">
                <a:solidFill>
                  <a:srgbClr val="002060"/>
                </a:solidFill>
                <a:latin typeface="Trebuchet MS" pitchFamily="34" charset="0"/>
              </a:rPr>
              <a:t>	</a:t>
            </a:r>
          </a:p>
          <a:p>
            <a:r>
              <a:rPr lang="de-AT" sz="1600" dirty="0">
                <a:solidFill>
                  <a:srgbClr val="002060"/>
                </a:solidFill>
                <a:latin typeface="Trebuchet MS" pitchFamily="34" charset="0"/>
              </a:rPr>
              <a:t> </a:t>
            </a:r>
            <a:r>
              <a:rPr lang="de-AT" sz="1600" dirty="0" smtClean="0">
                <a:solidFill>
                  <a:srgbClr val="002060"/>
                </a:solidFill>
                <a:latin typeface="Trebuchet MS" pitchFamily="34" charset="0"/>
              </a:rPr>
              <a:t>     </a:t>
            </a:r>
            <a:r>
              <a:rPr lang="de-AT" dirty="0" smtClean="0">
                <a:solidFill>
                  <a:srgbClr val="002060"/>
                </a:solidFill>
                <a:latin typeface="Trebuchet MS" pitchFamily="34" charset="0"/>
              </a:rPr>
              <a:t>Einführung</a:t>
            </a:r>
            <a:r>
              <a:rPr lang="de-AT" dirty="0">
                <a:solidFill>
                  <a:srgbClr val="002060"/>
                </a:solidFill>
                <a:latin typeface="Trebuchet MS" pitchFamily="34" charset="0"/>
              </a:rPr>
              <a:t>, allgemeine </a:t>
            </a:r>
            <a:r>
              <a:rPr lang="de-AT" dirty="0" err="1">
                <a:solidFill>
                  <a:srgbClr val="002060"/>
                </a:solidFill>
                <a:latin typeface="Trebuchet MS" pitchFamily="34" charset="0"/>
              </a:rPr>
              <a:t>Biografiearbeit</a:t>
            </a:r>
            <a:r>
              <a:rPr lang="de-AT" dirty="0">
                <a:solidFill>
                  <a:srgbClr val="002060"/>
                </a:solidFill>
                <a:latin typeface="Trebuchet MS" pitchFamily="34" charset="0"/>
              </a:rPr>
              <a:t>, Einstieg in die </a:t>
            </a:r>
            <a:r>
              <a:rPr lang="de-AT" dirty="0" smtClean="0">
                <a:solidFill>
                  <a:srgbClr val="002060"/>
                </a:solidFill>
                <a:latin typeface="Trebuchet MS" pitchFamily="34" charset="0"/>
              </a:rPr>
              <a:t>Portfolioarbeit</a:t>
            </a:r>
          </a:p>
          <a:p>
            <a:endParaRPr lang="de-DE" sz="1600" dirty="0">
              <a:solidFill>
                <a:srgbClr val="002060"/>
              </a:solidFill>
              <a:latin typeface="Trebuchet MS" pitchFamily="34" charset="0"/>
            </a:endParaRPr>
          </a:p>
          <a:p>
            <a:pPr marL="285750" indent="-285750">
              <a:buFont typeface="Wingdings" panose="05000000000000000000" pitchFamily="2" charset="2"/>
              <a:buChar char="Ø"/>
            </a:pPr>
            <a:r>
              <a:rPr lang="de-AT" sz="1600" dirty="0" smtClean="0">
                <a:solidFill>
                  <a:srgbClr val="002060"/>
                </a:solidFill>
                <a:latin typeface="Trebuchet MS" pitchFamily="34" charset="0"/>
              </a:rPr>
              <a:t> </a:t>
            </a:r>
            <a:r>
              <a:rPr lang="de-AT" sz="2000" b="1" u="sng" dirty="0" smtClean="0">
                <a:solidFill>
                  <a:srgbClr val="002060"/>
                </a:solidFill>
                <a:latin typeface="Trebuchet MS" pitchFamily="34" charset="0"/>
              </a:rPr>
              <a:t>Workshop 2:</a:t>
            </a:r>
            <a:endParaRPr lang="de-DE" sz="2000" b="1" u="sng" dirty="0" smtClean="0">
              <a:solidFill>
                <a:srgbClr val="002060"/>
              </a:solidFill>
              <a:latin typeface="Trebuchet MS" pitchFamily="34" charset="0"/>
            </a:endParaRPr>
          </a:p>
          <a:p>
            <a:r>
              <a:rPr lang="de-AT" sz="1600" dirty="0" smtClean="0">
                <a:solidFill>
                  <a:srgbClr val="002060"/>
                </a:solidFill>
                <a:latin typeface="Trebuchet MS" pitchFamily="34" charset="0"/>
              </a:rPr>
              <a:t>	</a:t>
            </a:r>
          </a:p>
          <a:p>
            <a:r>
              <a:rPr lang="de-AT" sz="1600" dirty="0" smtClean="0">
                <a:solidFill>
                  <a:srgbClr val="002060"/>
                </a:solidFill>
                <a:latin typeface="Trebuchet MS" pitchFamily="34" charset="0"/>
              </a:rPr>
              <a:t>      </a:t>
            </a:r>
            <a:r>
              <a:rPr lang="de-AT" dirty="0" smtClean="0">
                <a:solidFill>
                  <a:srgbClr val="002060"/>
                </a:solidFill>
                <a:latin typeface="Trebuchet MS" pitchFamily="34" charset="0"/>
              </a:rPr>
              <a:t>Portfolio-Arbeit</a:t>
            </a:r>
            <a:r>
              <a:rPr lang="de-AT" dirty="0">
                <a:solidFill>
                  <a:srgbClr val="002060"/>
                </a:solidFill>
                <a:latin typeface="Trebuchet MS" pitchFamily="34" charset="0"/>
              </a:rPr>
              <a:t>, Klärung offener </a:t>
            </a:r>
            <a:r>
              <a:rPr lang="de-AT" dirty="0" smtClean="0">
                <a:solidFill>
                  <a:srgbClr val="002060"/>
                </a:solidFill>
                <a:latin typeface="Trebuchet MS" pitchFamily="34" charset="0"/>
              </a:rPr>
              <a:t>Fragen unter </a:t>
            </a:r>
            <a:r>
              <a:rPr lang="de-AT" dirty="0">
                <a:solidFill>
                  <a:srgbClr val="002060"/>
                </a:solidFill>
                <a:latin typeface="Trebuchet MS" pitchFamily="34" charset="0"/>
              </a:rPr>
              <a:t>Beiziehung </a:t>
            </a:r>
            <a:r>
              <a:rPr lang="de-AT" dirty="0" smtClean="0">
                <a:solidFill>
                  <a:srgbClr val="002060"/>
                </a:solidFill>
                <a:latin typeface="Trebuchet MS" pitchFamily="34" charset="0"/>
              </a:rPr>
              <a:t>von </a:t>
            </a:r>
            <a:r>
              <a:rPr lang="de-AT" dirty="0" err="1" smtClean="0">
                <a:solidFill>
                  <a:srgbClr val="002060"/>
                </a:solidFill>
                <a:latin typeface="Trebuchet MS" pitchFamily="34" charset="0"/>
              </a:rPr>
              <a:t>ExpertInnen</a:t>
            </a:r>
            <a:r>
              <a:rPr lang="de-AT" dirty="0" smtClean="0">
                <a:solidFill>
                  <a:srgbClr val="002060"/>
                </a:solidFill>
                <a:latin typeface="Trebuchet MS" pitchFamily="34" charset="0"/>
              </a:rPr>
              <a:t> </a:t>
            </a:r>
            <a:r>
              <a:rPr lang="de-AT" dirty="0">
                <a:solidFill>
                  <a:srgbClr val="002060"/>
                </a:solidFill>
                <a:latin typeface="Trebuchet MS" pitchFamily="34" charset="0"/>
              </a:rPr>
              <a:t>für </a:t>
            </a:r>
            <a:r>
              <a:rPr lang="de-AT" dirty="0" smtClean="0">
                <a:solidFill>
                  <a:srgbClr val="002060"/>
                </a:solidFill>
                <a:latin typeface="Trebuchet MS" pitchFamily="34" charset="0"/>
              </a:rPr>
              <a:t/>
            </a:r>
            <a:br>
              <a:rPr lang="de-AT" dirty="0" smtClean="0">
                <a:solidFill>
                  <a:srgbClr val="002060"/>
                </a:solidFill>
                <a:latin typeface="Trebuchet MS" pitchFamily="34" charset="0"/>
              </a:rPr>
            </a:br>
            <a:r>
              <a:rPr lang="de-AT" dirty="0" smtClean="0">
                <a:solidFill>
                  <a:srgbClr val="002060"/>
                </a:solidFill>
                <a:latin typeface="Trebuchet MS" pitchFamily="34" charset="0"/>
              </a:rPr>
              <a:t>      den jeweiligen Beruf</a:t>
            </a:r>
          </a:p>
          <a:p>
            <a:endParaRPr lang="de-DE" sz="1600" dirty="0">
              <a:solidFill>
                <a:srgbClr val="002060"/>
              </a:solidFill>
              <a:latin typeface="Trebuchet MS" pitchFamily="34" charset="0"/>
            </a:endParaRPr>
          </a:p>
          <a:p>
            <a:pPr marL="285750" indent="-285750">
              <a:buFont typeface="Wingdings" panose="05000000000000000000" pitchFamily="2" charset="2"/>
              <a:buChar char="Ø"/>
            </a:pPr>
            <a:r>
              <a:rPr lang="de-AT" sz="1600" dirty="0" smtClean="0">
                <a:solidFill>
                  <a:srgbClr val="002060"/>
                </a:solidFill>
                <a:latin typeface="Trebuchet MS" pitchFamily="34" charset="0"/>
              </a:rPr>
              <a:t> </a:t>
            </a:r>
            <a:r>
              <a:rPr lang="de-AT" sz="2000" b="1" u="sng" dirty="0" smtClean="0">
                <a:solidFill>
                  <a:srgbClr val="002060"/>
                </a:solidFill>
                <a:latin typeface="Trebuchet MS" pitchFamily="34" charset="0"/>
              </a:rPr>
              <a:t>Workshop 3:</a:t>
            </a:r>
          </a:p>
          <a:p>
            <a:endParaRPr lang="de-DE" sz="1600" dirty="0">
              <a:solidFill>
                <a:srgbClr val="002060"/>
              </a:solidFill>
              <a:latin typeface="Trebuchet MS" pitchFamily="34" charset="0"/>
            </a:endParaRPr>
          </a:p>
          <a:p>
            <a:r>
              <a:rPr lang="de-AT" sz="1600" dirty="0" smtClean="0">
                <a:solidFill>
                  <a:srgbClr val="002060"/>
                </a:solidFill>
                <a:latin typeface="Trebuchet MS" pitchFamily="34" charset="0"/>
              </a:rPr>
              <a:t>      </a:t>
            </a:r>
            <a:r>
              <a:rPr lang="de-AT" dirty="0" smtClean="0">
                <a:solidFill>
                  <a:srgbClr val="002060"/>
                </a:solidFill>
                <a:latin typeface="Trebuchet MS" pitchFamily="34" charset="0"/>
              </a:rPr>
              <a:t>Fertigstellung des Portfolios</a:t>
            </a:r>
            <a:endParaRPr lang="de-AT" sz="1600" dirty="0" smtClean="0">
              <a:latin typeface="Trebuchet MS" pitchFamily="34" charset="0"/>
            </a:endParaRPr>
          </a:p>
          <a:p>
            <a:endParaRPr lang="de-AT" sz="1600" dirty="0" smtClean="0">
              <a:latin typeface="Trebuchet MS" pitchFamily="34" charset="0"/>
            </a:endParaRPr>
          </a:p>
          <a:p>
            <a:r>
              <a:rPr lang="de-AT" sz="1600" b="1" dirty="0" smtClean="0">
                <a:solidFill>
                  <a:srgbClr val="008000"/>
                </a:solidFill>
                <a:latin typeface="Trebuchet MS" pitchFamily="34" charset="0"/>
              </a:rPr>
              <a:t>Umfang:</a:t>
            </a:r>
            <a:r>
              <a:rPr lang="de-AT" sz="1600" dirty="0" smtClean="0">
                <a:solidFill>
                  <a:srgbClr val="008000"/>
                </a:solidFill>
                <a:latin typeface="Trebuchet MS" pitchFamily="34" charset="0"/>
              </a:rPr>
              <a:t>     Gruppengröße 5 – 12 TN je Berufsgruppe</a:t>
            </a:r>
          </a:p>
          <a:p>
            <a:r>
              <a:rPr lang="de-AT" sz="1600" dirty="0" smtClean="0">
                <a:solidFill>
                  <a:srgbClr val="008000"/>
                </a:solidFill>
                <a:latin typeface="Trebuchet MS" pitchFamily="34" charset="0"/>
              </a:rPr>
              <a:t>	   Dauer pro Workshop etwa 3 Stunden</a:t>
            </a:r>
            <a:endParaRPr lang="de-DE" sz="1600" dirty="0">
              <a:solidFill>
                <a:srgbClr val="008000"/>
              </a:solidFill>
              <a:latin typeface="Trebuchet MS" pitchFamily="34" charset="0"/>
            </a:endParaRPr>
          </a:p>
        </p:txBody>
      </p:sp>
      <p:sp>
        <p:nvSpPr>
          <p:cNvPr id="7" name="Text Box 6"/>
          <p:cNvSpPr txBox="1">
            <a:spLocks noChangeArrowheads="1"/>
          </p:cNvSpPr>
          <p:nvPr/>
        </p:nvSpPr>
        <p:spPr bwMode="auto">
          <a:xfrm>
            <a:off x="238965" y="104031"/>
            <a:ext cx="6561885" cy="400110"/>
          </a:xfrm>
          <a:prstGeom prst="rect">
            <a:avLst/>
          </a:prstGeom>
          <a:noFill/>
          <a:ln w="9525">
            <a:noFill/>
            <a:miter lim="800000"/>
            <a:headEnd/>
            <a:tailEnd/>
          </a:ln>
        </p:spPr>
        <p:txBody>
          <a:bodyPr wrap="square">
            <a:spAutoFit/>
          </a:bodyPr>
          <a:lstStyle/>
          <a:p>
            <a:r>
              <a:rPr lang="de-AT" sz="2000" b="1" dirty="0">
                <a:solidFill>
                  <a:srgbClr val="C00000"/>
                </a:solidFill>
                <a:latin typeface="Trebuchet MS" pitchFamily="34" charset="0"/>
              </a:rPr>
              <a:t>Der Weg durchs Projekt </a:t>
            </a:r>
            <a:r>
              <a:rPr lang="de-AT" sz="2000" b="1" dirty="0" smtClean="0">
                <a:solidFill>
                  <a:srgbClr val="C00000"/>
                </a:solidFill>
                <a:latin typeface="Trebuchet MS" pitchFamily="34" charset="0"/>
              </a:rPr>
              <a:t>- Portfolioarbeit</a:t>
            </a:r>
            <a:endParaRPr lang="de-AT" sz="2000" b="1" dirty="0">
              <a:solidFill>
                <a:srgbClr val="C00000"/>
              </a:solidFill>
              <a:latin typeface="Trebuchet MS" pitchFamily="34" charset="0"/>
            </a:endParaRPr>
          </a:p>
        </p:txBody>
      </p:sp>
    </p:spTree>
    <p:extLst>
      <p:ext uri="{BB962C8B-B14F-4D97-AF65-F5344CB8AC3E}">
        <p14:creationId xmlns:p14="http://schemas.microsoft.com/office/powerpoint/2010/main" val="146784120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5" name="Text Box 6"/>
          <p:cNvSpPr txBox="1">
            <a:spLocks noChangeArrowheads="1"/>
          </p:cNvSpPr>
          <p:nvPr/>
        </p:nvSpPr>
        <p:spPr bwMode="auto">
          <a:xfrm>
            <a:off x="238965" y="104031"/>
            <a:ext cx="6571410" cy="400110"/>
          </a:xfrm>
          <a:prstGeom prst="rect">
            <a:avLst/>
          </a:prstGeom>
          <a:noFill/>
          <a:ln w="9525">
            <a:noFill/>
            <a:miter lim="800000"/>
            <a:headEnd/>
            <a:tailEnd/>
          </a:ln>
        </p:spPr>
        <p:txBody>
          <a:bodyPr wrap="square">
            <a:spAutoFit/>
          </a:bodyPr>
          <a:lstStyle/>
          <a:p>
            <a:r>
              <a:rPr lang="de-AT" sz="2000" b="1" dirty="0">
                <a:solidFill>
                  <a:srgbClr val="C00000"/>
                </a:solidFill>
                <a:latin typeface="Trebuchet MS" pitchFamily="34" charset="0"/>
              </a:rPr>
              <a:t>Der Weg durchs Projekt - Portfolioarbeit</a:t>
            </a:r>
          </a:p>
        </p:txBody>
      </p:sp>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9010" t="23962" r="56395" b="7034"/>
          <a:stretch/>
        </p:blipFill>
        <p:spPr bwMode="auto">
          <a:xfrm>
            <a:off x="2571750" y="681038"/>
            <a:ext cx="3505825" cy="53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5" name="Text Box 6"/>
          <p:cNvSpPr txBox="1">
            <a:spLocks noChangeArrowheads="1"/>
          </p:cNvSpPr>
          <p:nvPr/>
        </p:nvSpPr>
        <p:spPr bwMode="auto">
          <a:xfrm>
            <a:off x="238965" y="104031"/>
            <a:ext cx="5561760" cy="400110"/>
          </a:xfrm>
          <a:prstGeom prst="rect">
            <a:avLst/>
          </a:prstGeom>
          <a:noFill/>
          <a:ln w="9525">
            <a:noFill/>
            <a:miter lim="800000"/>
            <a:headEnd/>
            <a:tailEnd/>
          </a:ln>
        </p:spPr>
        <p:txBody>
          <a:bodyPr wrap="square">
            <a:spAutoFit/>
          </a:bodyPr>
          <a:lstStyle/>
          <a:p>
            <a:r>
              <a:rPr lang="de-AT" sz="2000" b="1" dirty="0">
                <a:solidFill>
                  <a:srgbClr val="C00000"/>
                </a:solidFill>
                <a:latin typeface="Trebuchet MS" pitchFamily="34" charset="0"/>
              </a:rPr>
              <a:t>Der Weg durchs Projekt - Portfolioarbeit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7" t="16922" r="48022" b="1897"/>
          <a:stretch/>
        </p:blipFill>
        <p:spPr bwMode="auto">
          <a:xfrm>
            <a:off x="807973" y="1329471"/>
            <a:ext cx="7005858" cy="46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nhaltsplatzhalter 1"/>
          <p:cNvSpPr>
            <a:spLocks noGrp="1"/>
          </p:cNvSpPr>
          <p:nvPr>
            <p:ph idx="1"/>
          </p:nvPr>
        </p:nvSpPr>
        <p:spPr>
          <a:xfrm>
            <a:off x="238965" y="800955"/>
            <a:ext cx="8229600" cy="363538"/>
          </a:xfrm>
        </p:spPr>
        <p:txBody>
          <a:bodyPr/>
          <a:lstStyle/>
          <a:p>
            <a:pPr marL="33337" indent="0">
              <a:buNone/>
            </a:pPr>
            <a:r>
              <a:rPr lang="de-DE" sz="2000" b="1" dirty="0" smtClean="0">
                <a:solidFill>
                  <a:srgbClr val="C00000"/>
                </a:solidFill>
              </a:rPr>
              <a:t>Muster Aufbau Portfolio</a:t>
            </a:r>
            <a:r>
              <a:rPr lang="de-DE" sz="1800" dirty="0" smtClean="0">
                <a:solidFill>
                  <a:srgbClr val="002060"/>
                </a:solidFill>
              </a:rPr>
              <a:t/>
            </a:r>
            <a:br>
              <a:rPr lang="de-DE" sz="1800" dirty="0" smtClean="0">
                <a:solidFill>
                  <a:srgbClr val="002060"/>
                </a:solidFill>
              </a:rPr>
            </a:br>
            <a:r>
              <a:rPr lang="de-DE" sz="1800" dirty="0" smtClean="0">
                <a:solidFill>
                  <a:srgbClr val="002060"/>
                </a:solidFill>
              </a:rPr>
              <a:t/>
            </a:r>
            <a:br>
              <a:rPr lang="de-DE" sz="1800" dirty="0" smtClean="0">
                <a:solidFill>
                  <a:srgbClr val="002060"/>
                </a:solidFill>
              </a:rPr>
            </a:br>
            <a:endParaRPr lang="de-DE" sz="1600" dirty="0" smtClean="0">
              <a:solidFill>
                <a:srgbClr val="002060"/>
              </a:solidFill>
            </a:endParaRPr>
          </a:p>
        </p:txBody>
      </p:sp>
    </p:spTree>
    <p:extLst>
      <p:ext uri="{BB962C8B-B14F-4D97-AF65-F5344CB8AC3E}">
        <p14:creationId xmlns:p14="http://schemas.microsoft.com/office/powerpoint/2010/main" val="254927198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7" name="Text Box 6"/>
          <p:cNvSpPr txBox="1">
            <a:spLocks noChangeArrowheads="1"/>
          </p:cNvSpPr>
          <p:nvPr/>
        </p:nvSpPr>
        <p:spPr bwMode="auto">
          <a:xfrm>
            <a:off x="238965" y="1071563"/>
            <a:ext cx="8672457" cy="4278094"/>
          </a:xfrm>
          <a:prstGeom prst="rect">
            <a:avLst/>
          </a:prstGeom>
          <a:noFill/>
          <a:ln w="9525">
            <a:noFill/>
            <a:miter lim="800000"/>
            <a:headEnd/>
            <a:tailEnd/>
          </a:ln>
        </p:spPr>
        <p:txBody>
          <a:bodyPr wrap="square">
            <a:spAutoFit/>
          </a:bodyPr>
          <a:lstStyle/>
          <a:p>
            <a:r>
              <a:rPr lang="de-AT" sz="2000" b="1" dirty="0" smtClean="0">
                <a:solidFill>
                  <a:srgbClr val="FF0000"/>
                </a:solidFill>
                <a:latin typeface="Trebuchet MS" pitchFamily="34" charset="0"/>
              </a:rPr>
              <a:t>QUALI-CHECK 1</a:t>
            </a:r>
            <a:r>
              <a:rPr lang="de-AT" b="1" dirty="0" smtClean="0">
                <a:solidFill>
                  <a:srgbClr val="FF0000"/>
                </a:solidFill>
                <a:latin typeface="Trebuchet MS" pitchFamily="34" charset="0"/>
              </a:rPr>
              <a:t/>
            </a:r>
            <a:br>
              <a:rPr lang="de-AT" b="1" dirty="0" smtClean="0">
                <a:solidFill>
                  <a:srgbClr val="FF0000"/>
                </a:solidFill>
                <a:latin typeface="Trebuchet MS" pitchFamily="34" charset="0"/>
              </a:rPr>
            </a:br>
            <a:endParaRPr lang="de-AT" b="1" dirty="0" smtClean="0">
              <a:solidFill>
                <a:srgbClr val="FF0000"/>
              </a:solidFill>
              <a:latin typeface="Trebuchet MS" pitchFamily="34" charset="0"/>
            </a:endParaRPr>
          </a:p>
          <a:p>
            <a:pPr marL="285750" indent="-285750">
              <a:buFont typeface="Wingdings" panose="05000000000000000000" pitchFamily="2" charset="2"/>
              <a:buChar char="Ø"/>
            </a:pPr>
            <a:r>
              <a:rPr lang="de-AT" dirty="0" smtClean="0">
                <a:solidFill>
                  <a:srgbClr val="002060"/>
                </a:solidFill>
                <a:latin typeface="Trebuchet MS" pitchFamily="34" charset="0"/>
              </a:rPr>
              <a:t>Beurteilung und Bewertung der Portfolioergebnisse = der Selbstbeurteilung analog der Prüfungsordnung durch erfahrene </a:t>
            </a:r>
            <a:r>
              <a:rPr lang="de-AT" dirty="0" err="1" smtClean="0">
                <a:solidFill>
                  <a:srgbClr val="002060"/>
                </a:solidFill>
                <a:latin typeface="Trebuchet MS" pitchFamily="34" charset="0"/>
              </a:rPr>
              <a:t>ExpertInnen</a:t>
            </a:r>
            <a:r>
              <a:rPr lang="de-AT" dirty="0" smtClean="0">
                <a:solidFill>
                  <a:srgbClr val="002060"/>
                </a:solidFill>
                <a:latin typeface="Trebuchet MS" pitchFamily="34" charset="0"/>
              </a:rPr>
              <a:t>/</a:t>
            </a:r>
            <a:r>
              <a:rPr lang="de-AT" dirty="0" err="1" smtClean="0">
                <a:solidFill>
                  <a:srgbClr val="002060"/>
                </a:solidFill>
                <a:latin typeface="Trebuchet MS" pitchFamily="34" charset="0"/>
              </a:rPr>
              <a:t>PrüferInnen</a:t>
            </a:r>
            <a:r>
              <a:rPr lang="de-AT" dirty="0" smtClean="0">
                <a:solidFill>
                  <a:srgbClr val="002060"/>
                </a:solidFill>
                <a:latin typeface="Trebuchet MS" pitchFamily="34" charset="0"/>
              </a:rPr>
              <a:t> der Lehrlingsstelle der WKOÖ </a:t>
            </a:r>
          </a:p>
          <a:p>
            <a:pPr marL="285750" indent="-285750">
              <a:buFont typeface="Wingdings" panose="05000000000000000000" pitchFamily="2" charset="2"/>
              <a:buChar char="Ø"/>
            </a:pPr>
            <a:endParaRPr lang="de-AT" dirty="0">
              <a:solidFill>
                <a:srgbClr val="002060"/>
              </a:solidFill>
              <a:latin typeface="Trebuchet MS" pitchFamily="34" charset="0"/>
            </a:endParaRPr>
          </a:p>
          <a:p>
            <a:pPr marL="285750" indent="-285750">
              <a:buFont typeface="Wingdings" panose="05000000000000000000" pitchFamily="2" charset="2"/>
              <a:buChar char="Ø"/>
            </a:pPr>
            <a:r>
              <a:rPr lang="de-AT" dirty="0" smtClean="0">
                <a:solidFill>
                  <a:srgbClr val="002060"/>
                </a:solidFill>
                <a:latin typeface="Trebuchet MS" pitchFamily="34" charset="0"/>
              </a:rPr>
              <a:t> Beurteilung vorgelegter Zeugnisse und Dokumente</a:t>
            </a:r>
          </a:p>
          <a:p>
            <a:pPr marL="285750" indent="-285750">
              <a:buFont typeface="Wingdings" panose="05000000000000000000" pitchFamily="2" charset="2"/>
              <a:buChar char="Ø"/>
            </a:pPr>
            <a:endParaRPr lang="de-AT" dirty="0">
              <a:solidFill>
                <a:srgbClr val="002060"/>
              </a:solidFill>
              <a:latin typeface="Trebuchet MS" pitchFamily="34" charset="0"/>
            </a:endParaRPr>
          </a:p>
          <a:p>
            <a:pPr marL="285750" indent="-285750">
              <a:buFont typeface="Wingdings" panose="05000000000000000000" pitchFamily="2" charset="2"/>
              <a:buChar char="Ø"/>
            </a:pPr>
            <a:r>
              <a:rPr lang="de-AT" dirty="0" smtClean="0">
                <a:solidFill>
                  <a:srgbClr val="002060"/>
                </a:solidFill>
                <a:latin typeface="Trebuchet MS" pitchFamily="34" charset="0"/>
              </a:rPr>
              <a:t>wenn mindestens 50% des Berufsbildes abgedeckt sind, Empfehlungen über Aus- und Weiterbildung und Durchführung entsprechender Maßnahmen</a:t>
            </a:r>
          </a:p>
          <a:p>
            <a:pPr marL="285750" indent="-285750">
              <a:buFont typeface="Wingdings" panose="05000000000000000000" pitchFamily="2" charset="2"/>
              <a:buChar char="Ø"/>
            </a:pPr>
            <a:endParaRPr lang="de-AT" dirty="0">
              <a:solidFill>
                <a:srgbClr val="002060"/>
              </a:solidFill>
              <a:latin typeface="Trebuchet MS" pitchFamily="34" charset="0"/>
            </a:endParaRPr>
          </a:p>
          <a:p>
            <a:pPr marL="285750" indent="-285750">
              <a:buFont typeface="Wingdings" panose="05000000000000000000" pitchFamily="2" charset="2"/>
              <a:buChar char="Ø"/>
            </a:pPr>
            <a:r>
              <a:rPr lang="de-AT" dirty="0" smtClean="0">
                <a:solidFill>
                  <a:srgbClr val="002060"/>
                </a:solidFill>
                <a:latin typeface="Trebuchet MS" pitchFamily="34" charset="0"/>
              </a:rPr>
              <a:t>bei unter 50%: Verweis auf andere Bildungswege</a:t>
            </a:r>
          </a:p>
          <a:p>
            <a:pPr marL="285750" indent="-285750">
              <a:buFont typeface="Wingdings" panose="05000000000000000000" pitchFamily="2" charset="2"/>
              <a:buChar char="Ø"/>
            </a:pPr>
            <a:endParaRPr lang="de-AT" dirty="0">
              <a:solidFill>
                <a:srgbClr val="002060"/>
              </a:solidFill>
              <a:latin typeface="Trebuchet MS" pitchFamily="34" charset="0"/>
            </a:endParaRPr>
          </a:p>
          <a:p>
            <a:pPr lvl="1"/>
            <a:endParaRPr lang="de-AT" dirty="0" smtClean="0">
              <a:latin typeface="Trebuchet MS" pitchFamily="34" charset="0"/>
            </a:endParaRPr>
          </a:p>
          <a:p>
            <a:pPr marL="608013" lvl="1" indent="-150813"/>
            <a:r>
              <a:rPr lang="de-AT" dirty="0" smtClean="0">
                <a:latin typeface="Trebuchet MS" pitchFamily="34" charset="0"/>
              </a:rPr>
              <a:t>	</a:t>
            </a:r>
            <a:endParaRPr lang="de-AT" dirty="0">
              <a:latin typeface="Trebuchet MS" pitchFamily="34" charset="0"/>
            </a:endParaRPr>
          </a:p>
        </p:txBody>
      </p:sp>
      <p:sp>
        <p:nvSpPr>
          <p:cNvPr id="9" name="Text Box 6"/>
          <p:cNvSpPr txBox="1">
            <a:spLocks noChangeArrowheads="1"/>
          </p:cNvSpPr>
          <p:nvPr/>
        </p:nvSpPr>
        <p:spPr bwMode="auto">
          <a:xfrm>
            <a:off x="238965" y="104031"/>
            <a:ext cx="6285660" cy="400110"/>
          </a:xfrm>
          <a:prstGeom prst="rect">
            <a:avLst/>
          </a:prstGeom>
          <a:noFill/>
          <a:ln w="9525">
            <a:noFill/>
            <a:miter lim="800000"/>
            <a:headEnd/>
            <a:tailEnd/>
          </a:ln>
        </p:spPr>
        <p:txBody>
          <a:bodyPr wrap="square">
            <a:spAutoFit/>
          </a:bodyPr>
          <a:lstStyle/>
          <a:p>
            <a:r>
              <a:rPr lang="de-AT" sz="2000" b="1" dirty="0">
                <a:solidFill>
                  <a:srgbClr val="C00000"/>
                </a:solidFill>
                <a:latin typeface="Trebuchet MS" pitchFamily="34" charset="0"/>
              </a:rPr>
              <a:t>Der Weg durchs Projekt - Qualicheck </a:t>
            </a:r>
            <a:r>
              <a:rPr lang="de-AT" sz="2000" b="1" dirty="0" smtClean="0">
                <a:solidFill>
                  <a:srgbClr val="C00000"/>
                </a:solidFill>
                <a:latin typeface="Trebuchet MS" pitchFamily="34" charset="0"/>
              </a:rPr>
              <a:t>I</a:t>
            </a:r>
            <a:endParaRPr lang="de-AT" sz="2000" b="1" dirty="0">
              <a:solidFill>
                <a:srgbClr val="C000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7" name="Text Box 6"/>
          <p:cNvSpPr txBox="1">
            <a:spLocks noChangeArrowheads="1"/>
          </p:cNvSpPr>
          <p:nvPr/>
        </p:nvSpPr>
        <p:spPr bwMode="auto">
          <a:xfrm>
            <a:off x="223891" y="1071563"/>
            <a:ext cx="8672457" cy="4247317"/>
          </a:xfrm>
          <a:prstGeom prst="rect">
            <a:avLst/>
          </a:prstGeom>
          <a:noFill/>
          <a:ln w="9525">
            <a:noFill/>
            <a:miter lim="800000"/>
            <a:headEnd/>
            <a:tailEnd/>
          </a:ln>
        </p:spPr>
        <p:txBody>
          <a:bodyPr wrap="square">
            <a:spAutoFit/>
          </a:bodyPr>
          <a:lstStyle/>
          <a:p>
            <a:r>
              <a:rPr lang="de-AT" sz="2000" b="1" dirty="0" smtClean="0">
                <a:solidFill>
                  <a:srgbClr val="FF0000"/>
                </a:solidFill>
                <a:latin typeface="Trebuchet MS" pitchFamily="34" charset="0"/>
              </a:rPr>
              <a:t>WEITERBILDUNG / AUFSCHULUNG</a:t>
            </a:r>
            <a:r>
              <a:rPr lang="de-AT" b="1" dirty="0" smtClean="0">
                <a:solidFill>
                  <a:srgbClr val="FF0000"/>
                </a:solidFill>
                <a:latin typeface="Trebuchet MS" pitchFamily="34" charset="0"/>
              </a:rPr>
              <a:t/>
            </a:r>
            <a:br>
              <a:rPr lang="de-AT" b="1" dirty="0" smtClean="0">
                <a:solidFill>
                  <a:srgbClr val="FF0000"/>
                </a:solidFill>
                <a:latin typeface="Trebuchet MS" pitchFamily="34" charset="0"/>
              </a:rPr>
            </a:br>
            <a:endParaRPr lang="de-AT" dirty="0" smtClean="0">
              <a:solidFill>
                <a:srgbClr val="002060"/>
              </a:solidFill>
              <a:latin typeface="Trebuchet MS" pitchFamily="34" charset="0"/>
            </a:endParaRPr>
          </a:p>
          <a:p>
            <a:pPr marL="285750" indent="-285750">
              <a:buFont typeface="Wingdings" panose="05000000000000000000" pitchFamily="2" charset="2"/>
              <a:buChar char="Ø"/>
            </a:pPr>
            <a:r>
              <a:rPr lang="de-AT" dirty="0" smtClean="0">
                <a:solidFill>
                  <a:srgbClr val="002060"/>
                </a:solidFill>
                <a:latin typeface="Trebuchet MS" pitchFamily="34" charset="0"/>
              </a:rPr>
              <a:t>Grundlage Ergebnis aus </a:t>
            </a:r>
            <a:r>
              <a:rPr lang="de-AT" dirty="0" err="1" smtClean="0">
                <a:solidFill>
                  <a:srgbClr val="002060"/>
                </a:solidFill>
                <a:latin typeface="Trebuchet MS" pitchFamily="34" charset="0"/>
              </a:rPr>
              <a:t>QualiCheck</a:t>
            </a:r>
            <a:r>
              <a:rPr lang="de-AT" dirty="0" smtClean="0">
                <a:solidFill>
                  <a:srgbClr val="002060"/>
                </a:solidFill>
                <a:latin typeface="Trebuchet MS" pitchFamily="34" charset="0"/>
              </a:rPr>
              <a:t> I</a:t>
            </a:r>
          </a:p>
          <a:p>
            <a:pPr marL="285750" indent="-285750">
              <a:buFont typeface="Wingdings" panose="05000000000000000000" pitchFamily="2" charset="2"/>
              <a:buChar char="Ø"/>
            </a:pPr>
            <a:endParaRPr lang="de-DE" dirty="0" smtClean="0">
              <a:solidFill>
                <a:srgbClr val="002060"/>
              </a:solidFill>
              <a:latin typeface="Trebuchet MS" pitchFamily="34" charset="0"/>
            </a:endParaRPr>
          </a:p>
          <a:p>
            <a:pPr marL="285750" indent="-285750">
              <a:buFont typeface="Wingdings" panose="05000000000000000000" pitchFamily="2" charset="2"/>
              <a:buChar char="Ø"/>
            </a:pPr>
            <a:r>
              <a:rPr lang="de-AT" dirty="0" smtClean="0">
                <a:solidFill>
                  <a:srgbClr val="002060"/>
                </a:solidFill>
                <a:latin typeface="Trebuchet MS" pitchFamily="34" charset="0"/>
              </a:rPr>
              <a:t>Erwerb der als noch nicht vorhanden erkannten Kenntnisse und Fertigkeiten über Kurse, welche idealerweise so organisiert werden, dass sie dem individuellen Weiterbildungsbedarf der Klienten entsprechen.</a:t>
            </a:r>
          </a:p>
          <a:p>
            <a:pPr marL="285750" indent="-285750">
              <a:buFont typeface="Wingdings" panose="05000000000000000000" pitchFamily="2" charset="2"/>
              <a:buChar char="Ø"/>
            </a:pPr>
            <a:endParaRPr lang="de-AT" dirty="0" smtClean="0">
              <a:solidFill>
                <a:srgbClr val="002060"/>
              </a:solidFill>
              <a:latin typeface="Trebuchet MS" pitchFamily="34" charset="0"/>
            </a:endParaRPr>
          </a:p>
          <a:p>
            <a:pPr marL="285750" indent="-285750">
              <a:buFont typeface="Wingdings" panose="05000000000000000000" pitchFamily="2" charset="2"/>
              <a:buChar char="Ø"/>
            </a:pPr>
            <a:r>
              <a:rPr lang="de-AT" dirty="0" smtClean="0">
                <a:solidFill>
                  <a:srgbClr val="002060"/>
                </a:solidFill>
                <a:latin typeface="Trebuchet MS" pitchFamily="34" charset="0"/>
              </a:rPr>
              <a:t>theoretische Kurse werden so gestaltet, dass sie den Erlass einer theoretischen Prüfung gemäß BAG ermöglichen</a:t>
            </a:r>
            <a:endParaRPr lang="de-AT" dirty="0">
              <a:latin typeface="Trebuchet MS" pitchFamily="34" charset="0"/>
            </a:endParaRPr>
          </a:p>
          <a:p>
            <a:pPr marL="608013" lvl="1" indent="-150813">
              <a:buFont typeface="Wingdings" pitchFamily="2" charset="2"/>
              <a:buChar char="ü"/>
            </a:pPr>
            <a:endParaRPr lang="de-AT" dirty="0" smtClean="0">
              <a:latin typeface="Trebuchet MS" pitchFamily="34" charset="0"/>
            </a:endParaRPr>
          </a:p>
          <a:p>
            <a:pPr marL="608013" lvl="1" indent="-150813">
              <a:buFont typeface="Wingdings" pitchFamily="2" charset="2"/>
              <a:buChar char="ü"/>
            </a:pPr>
            <a:endParaRPr lang="de-AT" dirty="0" smtClean="0">
              <a:latin typeface="Trebuchet MS" pitchFamily="34" charset="0"/>
            </a:endParaRPr>
          </a:p>
          <a:p>
            <a:pPr marL="608013" lvl="1" indent="-150813">
              <a:buFont typeface="Wingdings" pitchFamily="2" charset="2"/>
              <a:buChar char="ü"/>
            </a:pPr>
            <a:endParaRPr lang="de-AT" dirty="0" smtClean="0">
              <a:latin typeface="Trebuchet MS" pitchFamily="34" charset="0"/>
            </a:endParaRPr>
          </a:p>
          <a:p>
            <a:pPr marL="608013" lvl="1" indent="-150813"/>
            <a:r>
              <a:rPr lang="de-AT" b="1" dirty="0" smtClean="0">
                <a:solidFill>
                  <a:srgbClr val="000099"/>
                </a:solidFill>
                <a:latin typeface="Trebuchet MS" pitchFamily="34" charset="0"/>
              </a:rPr>
              <a:t>		</a:t>
            </a:r>
          </a:p>
          <a:p>
            <a:pPr marL="608013" lvl="1" indent="-150813"/>
            <a:r>
              <a:rPr lang="de-AT" b="1" dirty="0" smtClean="0">
                <a:solidFill>
                  <a:srgbClr val="000099"/>
                </a:solidFill>
                <a:latin typeface="Trebuchet MS" pitchFamily="34" charset="0"/>
              </a:rPr>
              <a:t>		</a:t>
            </a:r>
            <a:endParaRPr lang="de-AT" dirty="0">
              <a:latin typeface="Trebuchet MS" pitchFamily="34" charset="0"/>
            </a:endParaRPr>
          </a:p>
        </p:txBody>
      </p:sp>
      <p:sp>
        <p:nvSpPr>
          <p:cNvPr id="9" name="Text Box 6"/>
          <p:cNvSpPr txBox="1">
            <a:spLocks noChangeArrowheads="1"/>
          </p:cNvSpPr>
          <p:nvPr/>
        </p:nvSpPr>
        <p:spPr bwMode="auto">
          <a:xfrm>
            <a:off x="238965" y="104031"/>
            <a:ext cx="6676185" cy="400110"/>
          </a:xfrm>
          <a:prstGeom prst="rect">
            <a:avLst/>
          </a:prstGeom>
          <a:noFill/>
          <a:ln w="9525">
            <a:noFill/>
            <a:miter lim="800000"/>
            <a:headEnd/>
            <a:tailEnd/>
          </a:ln>
        </p:spPr>
        <p:txBody>
          <a:bodyPr wrap="square">
            <a:spAutoFit/>
          </a:bodyPr>
          <a:lstStyle/>
          <a:p>
            <a:r>
              <a:rPr lang="de-AT" sz="2000" b="1" dirty="0">
                <a:solidFill>
                  <a:srgbClr val="C00000"/>
                </a:solidFill>
                <a:latin typeface="Trebuchet MS" pitchFamily="34" charset="0"/>
              </a:rPr>
              <a:t>Der Weg durchs Projekt - Weiterbildung/</a:t>
            </a:r>
            <a:r>
              <a:rPr lang="de-AT" sz="2000" b="1" dirty="0" err="1">
                <a:solidFill>
                  <a:srgbClr val="C00000"/>
                </a:solidFill>
                <a:latin typeface="Trebuchet MS" pitchFamily="34" charset="0"/>
              </a:rPr>
              <a:t>Aufschulung</a:t>
            </a:r>
            <a:endParaRPr lang="de-AT" sz="2000" b="1" dirty="0">
              <a:solidFill>
                <a:srgbClr val="C000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7" name="Text Box 6"/>
          <p:cNvSpPr txBox="1">
            <a:spLocks noChangeArrowheads="1"/>
          </p:cNvSpPr>
          <p:nvPr/>
        </p:nvSpPr>
        <p:spPr bwMode="auto">
          <a:xfrm>
            <a:off x="223892" y="1271588"/>
            <a:ext cx="8672457" cy="3447098"/>
          </a:xfrm>
          <a:prstGeom prst="rect">
            <a:avLst/>
          </a:prstGeom>
          <a:noFill/>
          <a:ln w="9525">
            <a:noFill/>
            <a:miter lim="800000"/>
            <a:headEnd/>
            <a:tailEnd/>
          </a:ln>
        </p:spPr>
        <p:txBody>
          <a:bodyPr wrap="square">
            <a:spAutoFit/>
          </a:bodyPr>
          <a:lstStyle/>
          <a:p>
            <a:r>
              <a:rPr lang="de-AT" sz="2000" b="1" dirty="0" smtClean="0">
                <a:solidFill>
                  <a:srgbClr val="FF0000"/>
                </a:solidFill>
                <a:latin typeface="Trebuchet MS" pitchFamily="34" charset="0"/>
              </a:rPr>
              <a:t>QUALI-CHECK 2</a:t>
            </a:r>
            <a:r>
              <a:rPr lang="de-AT" sz="1600" b="1" dirty="0" smtClean="0">
                <a:solidFill>
                  <a:srgbClr val="FF0000"/>
                </a:solidFill>
                <a:latin typeface="Trebuchet MS" pitchFamily="34" charset="0"/>
              </a:rPr>
              <a:t/>
            </a:r>
            <a:br>
              <a:rPr lang="de-AT" sz="1600" b="1" dirty="0" smtClean="0">
                <a:solidFill>
                  <a:srgbClr val="FF0000"/>
                </a:solidFill>
                <a:latin typeface="Trebuchet MS" pitchFamily="34" charset="0"/>
              </a:rPr>
            </a:br>
            <a:endParaRPr lang="de-AT" sz="1600" dirty="0" smtClean="0">
              <a:solidFill>
                <a:srgbClr val="002060"/>
              </a:solidFill>
              <a:latin typeface="Trebuchet MS" pitchFamily="34" charset="0"/>
            </a:endParaRPr>
          </a:p>
          <a:p>
            <a:pPr marL="285750" indent="-285750">
              <a:buFont typeface="Wingdings" panose="05000000000000000000" pitchFamily="2" charset="2"/>
              <a:buChar char="Ø"/>
            </a:pPr>
            <a:r>
              <a:rPr lang="de-AT" dirty="0" smtClean="0">
                <a:solidFill>
                  <a:srgbClr val="002060"/>
                </a:solidFill>
                <a:latin typeface="Trebuchet MS" pitchFamily="34" charset="0"/>
              </a:rPr>
              <a:t>Fachgespräch analog der Prüfungsordnung mit erfahrenen </a:t>
            </a:r>
            <a:r>
              <a:rPr lang="de-AT" dirty="0" err="1" smtClean="0">
                <a:solidFill>
                  <a:srgbClr val="002060"/>
                </a:solidFill>
                <a:latin typeface="Trebuchet MS" pitchFamily="34" charset="0"/>
              </a:rPr>
              <a:t>ExpertInnen</a:t>
            </a:r>
            <a:r>
              <a:rPr lang="de-AT" dirty="0" smtClean="0">
                <a:solidFill>
                  <a:srgbClr val="002060"/>
                </a:solidFill>
                <a:latin typeface="Trebuchet MS" pitchFamily="34" charset="0"/>
              </a:rPr>
              <a:t>/ </a:t>
            </a:r>
            <a:r>
              <a:rPr lang="de-AT" dirty="0" err="1" smtClean="0">
                <a:solidFill>
                  <a:srgbClr val="002060"/>
                </a:solidFill>
                <a:latin typeface="Trebuchet MS" pitchFamily="34" charset="0"/>
              </a:rPr>
              <a:t>PrüferInnen</a:t>
            </a:r>
            <a:r>
              <a:rPr lang="de-AT" dirty="0" smtClean="0">
                <a:solidFill>
                  <a:srgbClr val="002060"/>
                </a:solidFill>
                <a:latin typeface="Trebuchet MS" pitchFamily="34" charset="0"/>
              </a:rPr>
              <a:t> der Lehrlingsstelle der WKOÖ – Schwerpunkt Stoff aus </a:t>
            </a:r>
            <a:r>
              <a:rPr lang="de-AT" dirty="0" err="1" smtClean="0">
                <a:solidFill>
                  <a:srgbClr val="002060"/>
                </a:solidFill>
                <a:latin typeface="Trebuchet MS" pitchFamily="34" charset="0"/>
              </a:rPr>
              <a:t>Aus</a:t>
            </a:r>
            <a:r>
              <a:rPr lang="de-AT" dirty="0" smtClean="0">
                <a:solidFill>
                  <a:srgbClr val="002060"/>
                </a:solidFill>
                <a:latin typeface="Trebuchet MS" pitchFamily="34" charset="0"/>
              </a:rPr>
              <a:t>- und Weiterbildung, verbunden mit einigen berufstypischen Rechenaufgaben</a:t>
            </a:r>
          </a:p>
          <a:p>
            <a:pPr marL="285750" indent="-285750">
              <a:buFont typeface="Wingdings" panose="05000000000000000000" pitchFamily="2" charset="2"/>
              <a:buChar char="Ø"/>
            </a:pPr>
            <a:endParaRPr lang="de-AT" dirty="0">
              <a:solidFill>
                <a:srgbClr val="002060"/>
              </a:solidFill>
              <a:latin typeface="Trebuchet MS" pitchFamily="34" charset="0"/>
            </a:endParaRPr>
          </a:p>
          <a:p>
            <a:pPr marL="285750" indent="-285750">
              <a:buFont typeface="Wingdings" panose="05000000000000000000" pitchFamily="2" charset="2"/>
              <a:buChar char="Ø"/>
            </a:pPr>
            <a:r>
              <a:rPr lang="de-AT" dirty="0" smtClean="0">
                <a:solidFill>
                  <a:srgbClr val="002060"/>
                </a:solidFill>
                <a:latin typeface="Trebuchet MS" pitchFamily="34" charset="0"/>
              </a:rPr>
              <a:t> praktische Arbeit – Arbeitsprobe</a:t>
            </a:r>
            <a:br>
              <a:rPr lang="de-AT" dirty="0" smtClean="0">
                <a:solidFill>
                  <a:srgbClr val="002060"/>
                </a:solidFill>
                <a:latin typeface="Trebuchet MS" pitchFamily="34" charset="0"/>
              </a:rPr>
            </a:br>
            <a:r>
              <a:rPr lang="de-AT" dirty="0" smtClean="0">
                <a:solidFill>
                  <a:srgbClr val="002060"/>
                </a:solidFill>
                <a:latin typeface="Trebuchet MS" pitchFamily="34" charset="0"/>
              </a:rPr>
              <a:t> (je nach Berufsgruppe unterschiedlich)</a:t>
            </a:r>
          </a:p>
          <a:p>
            <a:r>
              <a:rPr lang="de-AT" sz="1600" dirty="0" smtClean="0">
                <a:solidFill>
                  <a:srgbClr val="002060"/>
                </a:solidFill>
                <a:latin typeface="Trebuchet MS" pitchFamily="34" charset="0"/>
              </a:rPr>
              <a:t/>
            </a:r>
            <a:br>
              <a:rPr lang="de-AT" sz="1600" dirty="0" smtClean="0">
                <a:solidFill>
                  <a:srgbClr val="002060"/>
                </a:solidFill>
                <a:latin typeface="Trebuchet MS" pitchFamily="34" charset="0"/>
              </a:rPr>
            </a:br>
            <a:endParaRPr lang="de-AT" sz="1600" dirty="0">
              <a:solidFill>
                <a:srgbClr val="002060"/>
              </a:solidFill>
              <a:latin typeface="Trebuchet MS" pitchFamily="34" charset="0"/>
            </a:endParaRPr>
          </a:p>
          <a:p>
            <a:pPr marL="285750" indent="-285750">
              <a:buFont typeface="Wingdings" panose="05000000000000000000" pitchFamily="2" charset="2"/>
              <a:buChar char="Ø"/>
            </a:pPr>
            <a:endParaRPr lang="de-AT" sz="1600" dirty="0">
              <a:solidFill>
                <a:srgbClr val="002060"/>
              </a:solidFill>
              <a:latin typeface="Trebuchet MS" pitchFamily="34" charset="0"/>
            </a:endParaRPr>
          </a:p>
          <a:p>
            <a:pPr marL="608013" lvl="1" indent="-150813">
              <a:buFont typeface="Wingdings" pitchFamily="2" charset="2"/>
              <a:buChar char="ü"/>
            </a:pPr>
            <a:endParaRPr lang="de-AT" sz="1400" dirty="0" smtClean="0">
              <a:latin typeface="Trebuchet MS" pitchFamily="34" charset="0"/>
            </a:endParaRPr>
          </a:p>
          <a:p>
            <a:pPr marL="608013" lvl="1" indent="-150813"/>
            <a:r>
              <a:rPr lang="de-AT" sz="1400" dirty="0" smtClean="0">
                <a:latin typeface="Trebuchet MS" pitchFamily="34" charset="0"/>
              </a:rPr>
              <a:t>	</a:t>
            </a:r>
            <a:endParaRPr lang="de-AT" sz="1400" dirty="0">
              <a:latin typeface="Trebuchet MS" pitchFamily="34" charset="0"/>
            </a:endParaRPr>
          </a:p>
        </p:txBody>
      </p:sp>
      <p:sp>
        <p:nvSpPr>
          <p:cNvPr id="9" name="Text Box 6"/>
          <p:cNvSpPr txBox="1">
            <a:spLocks noChangeArrowheads="1"/>
          </p:cNvSpPr>
          <p:nvPr/>
        </p:nvSpPr>
        <p:spPr bwMode="auto">
          <a:xfrm>
            <a:off x="238965" y="104031"/>
            <a:ext cx="6085635" cy="400110"/>
          </a:xfrm>
          <a:prstGeom prst="rect">
            <a:avLst/>
          </a:prstGeom>
          <a:noFill/>
          <a:ln w="9525">
            <a:noFill/>
            <a:miter lim="800000"/>
            <a:headEnd/>
            <a:tailEnd/>
          </a:ln>
        </p:spPr>
        <p:txBody>
          <a:bodyPr wrap="square">
            <a:spAutoFit/>
          </a:bodyPr>
          <a:lstStyle/>
          <a:p>
            <a:r>
              <a:rPr lang="de-AT" sz="2000" b="1" dirty="0">
                <a:solidFill>
                  <a:srgbClr val="C00000"/>
                </a:solidFill>
                <a:latin typeface="Trebuchet MS" pitchFamily="34" charset="0"/>
              </a:rPr>
              <a:t>Der Weg durchs Projekt - Qualicheck </a:t>
            </a:r>
            <a:r>
              <a:rPr lang="de-AT" sz="2000" b="1" dirty="0" smtClean="0">
                <a:solidFill>
                  <a:srgbClr val="C00000"/>
                </a:solidFill>
                <a:latin typeface="Trebuchet MS" pitchFamily="34" charset="0"/>
              </a:rPr>
              <a:t>II</a:t>
            </a:r>
            <a:endParaRPr lang="de-AT" sz="2000" b="1" dirty="0">
              <a:solidFill>
                <a:srgbClr val="C00000"/>
              </a:solidFill>
              <a:latin typeface="Trebuchet MS" pitchFamily="34" charset="0"/>
            </a:endParaRPr>
          </a:p>
        </p:txBody>
      </p:sp>
    </p:spTree>
    <p:extLst>
      <p:ext uri="{BB962C8B-B14F-4D97-AF65-F5344CB8AC3E}">
        <p14:creationId xmlns:p14="http://schemas.microsoft.com/office/powerpoint/2010/main" val="258394841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b="1" dirty="0">
                <a:solidFill>
                  <a:srgbClr val="4C5D68"/>
                </a:solidFill>
                <a:latin typeface="Trebuchet MS" pitchFamily="34" charset="0"/>
              </a:rPr>
              <a:t/>
            </a:r>
            <a:br>
              <a:rPr lang="de-DE" b="1" dirty="0">
                <a:solidFill>
                  <a:srgbClr val="4C5D68"/>
                </a:solidFill>
                <a:latin typeface="Trebuchet MS" pitchFamily="34" charset="0"/>
              </a:rPr>
            </a:br>
            <a:r>
              <a:rPr lang="de-DE" b="1">
                <a:solidFill>
                  <a:srgbClr val="4C5D68"/>
                </a:solidFill>
                <a:effectLst>
                  <a:outerShdw blurRad="38100" dist="38100" dir="2700000" algn="tl">
                    <a:srgbClr val="C0C0C0"/>
                  </a:outerShdw>
                </a:effectLst>
                <a:latin typeface="Trebuchet MS" pitchFamily="34" charset="0"/>
              </a:rPr>
              <a:t/>
            </a:r>
            <a:br>
              <a:rPr lang="de-DE"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7" name="Text Box 6"/>
          <p:cNvSpPr txBox="1">
            <a:spLocks noChangeArrowheads="1"/>
          </p:cNvSpPr>
          <p:nvPr/>
        </p:nvSpPr>
        <p:spPr bwMode="auto">
          <a:xfrm>
            <a:off x="238965" y="1071563"/>
            <a:ext cx="8672457" cy="4247317"/>
          </a:xfrm>
          <a:prstGeom prst="rect">
            <a:avLst/>
          </a:prstGeom>
          <a:noFill/>
          <a:ln w="9525">
            <a:noFill/>
            <a:miter lim="800000"/>
            <a:headEnd/>
            <a:tailEnd/>
          </a:ln>
        </p:spPr>
        <p:txBody>
          <a:bodyPr wrap="square">
            <a:spAutoFit/>
          </a:bodyPr>
          <a:lstStyle/>
          <a:p>
            <a:endParaRPr lang="de-AT" sz="1600" dirty="0" smtClean="0">
              <a:solidFill>
                <a:srgbClr val="002060"/>
              </a:solidFill>
              <a:latin typeface="Trebuchet MS" pitchFamily="34" charset="0"/>
            </a:endParaRPr>
          </a:p>
          <a:p>
            <a:pPr marL="285750" indent="-285750">
              <a:buFont typeface="Wingdings" panose="05000000000000000000" pitchFamily="2" charset="2"/>
              <a:buChar char="Ø"/>
            </a:pPr>
            <a:endParaRPr lang="de-AT" sz="1600" dirty="0">
              <a:solidFill>
                <a:srgbClr val="002060"/>
              </a:solidFill>
              <a:latin typeface="Trebuchet MS" pitchFamily="34" charset="0"/>
            </a:endParaRPr>
          </a:p>
          <a:p>
            <a:pPr marL="285750" indent="-285750">
              <a:buFont typeface="Wingdings" panose="05000000000000000000" pitchFamily="2" charset="2"/>
              <a:buChar char="Ø"/>
            </a:pPr>
            <a:endParaRPr lang="de-AT" sz="1600" dirty="0" smtClean="0">
              <a:solidFill>
                <a:srgbClr val="002060"/>
              </a:solidFill>
              <a:latin typeface="Trebuchet MS" pitchFamily="34" charset="0"/>
            </a:endParaRPr>
          </a:p>
          <a:p>
            <a:pPr marL="285750" indent="-285750">
              <a:buFont typeface="Wingdings" panose="05000000000000000000" pitchFamily="2" charset="2"/>
              <a:buChar char="Ø"/>
            </a:pPr>
            <a:endParaRPr lang="de-AT" sz="1600" dirty="0">
              <a:solidFill>
                <a:srgbClr val="002060"/>
              </a:solidFill>
              <a:latin typeface="Trebuchet MS" pitchFamily="34" charset="0"/>
            </a:endParaRPr>
          </a:p>
          <a:p>
            <a:pPr algn="ctr"/>
            <a:r>
              <a:rPr lang="de-AT" sz="2400" b="1" dirty="0" smtClean="0">
                <a:solidFill>
                  <a:srgbClr val="008000"/>
                </a:solidFill>
                <a:latin typeface="Trebuchet MS" pitchFamily="34" charset="0"/>
              </a:rPr>
              <a:t>Ausstellung des Lehrabschlussprüfungszeugnisses durch die Lehrlingsstelle der WKOÖ</a:t>
            </a:r>
          </a:p>
          <a:p>
            <a:pPr algn="ctr"/>
            <a:endParaRPr lang="de-AT" sz="2400" b="1" dirty="0">
              <a:solidFill>
                <a:srgbClr val="008000"/>
              </a:solidFill>
              <a:latin typeface="Trebuchet MS" pitchFamily="34" charset="0"/>
            </a:endParaRPr>
          </a:p>
          <a:p>
            <a:pPr algn="ctr"/>
            <a:r>
              <a:rPr lang="de-AT" sz="2400" b="1" dirty="0" smtClean="0">
                <a:solidFill>
                  <a:srgbClr val="008000"/>
                </a:solidFill>
                <a:latin typeface="Trebuchet MS" pitchFamily="34" charset="0"/>
              </a:rPr>
              <a:t>=</a:t>
            </a:r>
          </a:p>
          <a:p>
            <a:pPr algn="ctr"/>
            <a:endParaRPr lang="de-AT" sz="2400" b="1" dirty="0" smtClean="0">
              <a:solidFill>
                <a:srgbClr val="008000"/>
              </a:solidFill>
              <a:latin typeface="Trebuchet MS" pitchFamily="34" charset="0"/>
            </a:endParaRPr>
          </a:p>
          <a:p>
            <a:pPr algn="ctr"/>
            <a:r>
              <a:rPr lang="de-AT" sz="2400" b="1" dirty="0" smtClean="0">
                <a:solidFill>
                  <a:srgbClr val="008000"/>
                </a:solidFill>
                <a:latin typeface="Trebuchet MS" pitchFamily="34" charset="0"/>
              </a:rPr>
              <a:t>ZIEL ERREICHT</a:t>
            </a:r>
          </a:p>
          <a:p>
            <a:pPr marL="285750" indent="-285750">
              <a:buFont typeface="Wingdings" panose="05000000000000000000" pitchFamily="2" charset="2"/>
              <a:buChar char="Ø"/>
            </a:pPr>
            <a:endParaRPr lang="de-AT" sz="2400" dirty="0">
              <a:solidFill>
                <a:srgbClr val="002060"/>
              </a:solidFill>
              <a:latin typeface="Trebuchet MS" pitchFamily="34" charset="0"/>
            </a:endParaRPr>
          </a:p>
          <a:p>
            <a:pPr marL="608013" lvl="1" indent="-150813">
              <a:buFont typeface="Wingdings" pitchFamily="2" charset="2"/>
              <a:buChar char="ü"/>
            </a:pPr>
            <a:endParaRPr lang="de-AT" sz="2400" dirty="0" smtClean="0">
              <a:latin typeface="Trebuchet MS" pitchFamily="34" charset="0"/>
            </a:endParaRPr>
          </a:p>
          <a:p>
            <a:pPr marL="608013" lvl="1" indent="-150813"/>
            <a:r>
              <a:rPr lang="de-AT" sz="1400" dirty="0" smtClean="0">
                <a:latin typeface="Trebuchet MS" pitchFamily="34" charset="0"/>
              </a:rPr>
              <a:t>	</a:t>
            </a:r>
            <a:endParaRPr lang="de-AT" sz="1400" dirty="0">
              <a:latin typeface="Trebuchet MS" pitchFamily="34" charset="0"/>
            </a:endParaRPr>
          </a:p>
        </p:txBody>
      </p:sp>
      <p:sp>
        <p:nvSpPr>
          <p:cNvPr id="9" name="Text Box 6"/>
          <p:cNvSpPr txBox="1">
            <a:spLocks noChangeArrowheads="1"/>
          </p:cNvSpPr>
          <p:nvPr/>
        </p:nvSpPr>
        <p:spPr bwMode="auto">
          <a:xfrm>
            <a:off x="238965" y="104031"/>
            <a:ext cx="6723810" cy="400110"/>
          </a:xfrm>
          <a:prstGeom prst="rect">
            <a:avLst/>
          </a:prstGeom>
          <a:noFill/>
          <a:ln w="9525">
            <a:noFill/>
            <a:miter lim="800000"/>
            <a:headEnd/>
            <a:tailEnd/>
          </a:ln>
        </p:spPr>
        <p:txBody>
          <a:bodyPr wrap="square">
            <a:spAutoFit/>
          </a:bodyPr>
          <a:lstStyle/>
          <a:p>
            <a:r>
              <a:rPr lang="de-AT" sz="2000" b="1" dirty="0">
                <a:solidFill>
                  <a:srgbClr val="C00000"/>
                </a:solidFill>
                <a:latin typeface="Trebuchet MS" pitchFamily="34" charset="0"/>
              </a:rPr>
              <a:t>Der Weg durchs Projekt - Ausstellung </a:t>
            </a:r>
            <a:r>
              <a:rPr lang="de-AT" sz="2000" b="1" dirty="0" smtClean="0">
                <a:solidFill>
                  <a:srgbClr val="C00000"/>
                </a:solidFill>
                <a:latin typeface="Trebuchet MS" pitchFamily="34" charset="0"/>
              </a:rPr>
              <a:t> LAP- Zeugnis</a:t>
            </a:r>
            <a:endParaRPr lang="de-AT" sz="2000" b="1" dirty="0">
              <a:solidFill>
                <a:srgbClr val="C00000"/>
              </a:solidFill>
              <a:latin typeface="Trebuchet MS" pitchFamily="34" charset="0"/>
            </a:endParaRPr>
          </a:p>
        </p:txBody>
      </p:sp>
    </p:spTree>
    <p:extLst>
      <p:ext uri="{BB962C8B-B14F-4D97-AF65-F5344CB8AC3E}">
        <p14:creationId xmlns:p14="http://schemas.microsoft.com/office/powerpoint/2010/main" val="134225456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8" name="Text Box 6"/>
          <p:cNvSpPr txBox="1">
            <a:spLocks noChangeArrowheads="1"/>
          </p:cNvSpPr>
          <p:nvPr/>
        </p:nvSpPr>
        <p:spPr bwMode="auto">
          <a:xfrm>
            <a:off x="238965" y="104031"/>
            <a:ext cx="6516398" cy="400110"/>
          </a:xfrm>
          <a:prstGeom prst="rect">
            <a:avLst/>
          </a:prstGeom>
          <a:noFill/>
          <a:ln w="9525">
            <a:noFill/>
            <a:miter lim="800000"/>
            <a:headEnd/>
            <a:tailEnd/>
          </a:ln>
        </p:spPr>
        <p:txBody>
          <a:bodyPr wrap="square">
            <a:spAutoFit/>
          </a:bodyPr>
          <a:lstStyle/>
          <a:p>
            <a:r>
              <a:rPr lang="de-AT" sz="2000" b="1" dirty="0" smtClean="0">
                <a:solidFill>
                  <a:srgbClr val="C00000"/>
                </a:solidFill>
                <a:latin typeface="Trebuchet MS" pitchFamily="34" charset="0"/>
              </a:rPr>
              <a:t>Berufe</a:t>
            </a:r>
            <a:endParaRPr lang="de-AT" sz="2000" b="1" dirty="0">
              <a:solidFill>
                <a:srgbClr val="C00000"/>
              </a:solidFill>
              <a:latin typeface="Trebuchet MS" pitchFamily="34" charset="0"/>
            </a:endParaRPr>
          </a:p>
        </p:txBody>
      </p:sp>
      <p:sp>
        <p:nvSpPr>
          <p:cNvPr id="3" name="Inhaltsplatzhalter 2"/>
          <p:cNvSpPr>
            <a:spLocks noGrp="1"/>
          </p:cNvSpPr>
          <p:nvPr>
            <p:ph sz="half" idx="1"/>
          </p:nvPr>
        </p:nvSpPr>
        <p:spPr>
          <a:xfrm>
            <a:off x="430213" y="1327149"/>
            <a:ext cx="4038600" cy="4525963"/>
          </a:xfrm>
        </p:spPr>
        <p:txBody>
          <a:bodyPr/>
          <a:lstStyle/>
          <a:p>
            <a:pPr marL="285750" indent="-285750">
              <a:lnSpc>
                <a:spcPct val="150000"/>
              </a:lnSpc>
              <a:buFont typeface="Wingdings" pitchFamily="2" charset="2"/>
              <a:buChar char="Ø"/>
            </a:pPr>
            <a:r>
              <a:rPr lang="de-AT" sz="1800" dirty="0">
                <a:solidFill>
                  <a:srgbClr val="002060"/>
                </a:solidFill>
              </a:rPr>
              <a:t>Metallbearbeitung</a:t>
            </a:r>
          </a:p>
          <a:p>
            <a:pPr marL="285750" indent="-285750">
              <a:lnSpc>
                <a:spcPct val="150000"/>
              </a:lnSpc>
              <a:buFont typeface="Wingdings" pitchFamily="2" charset="2"/>
              <a:buChar char="Ø"/>
            </a:pPr>
            <a:r>
              <a:rPr lang="de-AT" sz="1800" dirty="0" smtClean="0">
                <a:solidFill>
                  <a:srgbClr val="002060"/>
                </a:solidFill>
                <a:ea typeface="Times New Roman"/>
                <a:cs typeface="Times New Roman"/>
              </a:rPr>
              <a:t>Einzelhandel</a:t>
            </a:r>
            <a:endParaRPr lang="de-AT" sz="1800" dirty="0">
              <a:solidFill>
                <a:srgbClr val="002060"/>
              </a:solidFill>
              <a:ea typeface="Times New Roman"/>
              <a:cs typeface="Times New Roman"/>
            </a:endParaRPr>
          </a:p>
          <a:p>
            <a:pPr marL="285750" indent="-285750">
              <a:lnSpc>
                <a:spcPct val="150000"/>
              </a:lnSpc>
              <a:buFont typeface="Wingdings" pitchFamily="2" charset="2"/>
              <a:buChar char="Ø"/>
            </a:pPr>
            <a:r>
              <a:rPr lang="de-AT" sz="1800" dirty="0" smtClean="0">
                <a:solidFill>
                  <a:srgbClr val="002060"/>
                </a:solidFill>
              </a:rPr>
              <a:t>Bäcker</a:t>
            </a:r>
          </a:p>
          <a:p>
            <a:pPr marL="285750" indent="-285750">
              <a:lnSpc>
                <a:spcPct val="150000"/>
              </a:lnSpc>
              <a:buFont typeface="Wingdings" pitchFamily="2" charset="2"/>
              <a:buChar char="Ø"/>
            </a:pPr>
            <a:r>
              <a:rPr lang="de-AT" sz="1800" dirty="0" smtClean="0">
                <a:solidFill>
                  <a:srgbClr val="002060"/>
                </a:solidFill>
              </a:rPr>
              <a:t>Köchin/Koch</a:t>
            </a:r>
            <a:endParaRPr lang="de-AT" sz="1800" dirty="0">
              <a:solidFill>
                <a:srgbClr val="002060"/>
              </a:solidFill>
            </a:endParaRPr>
          </a:p>
          <a:p>
            <a:pPr marL="285750" indent="-285750">
              <a:lnSpc>
                <a:spcPct val="150000"/>
              </a:lnSpc>
              <a:buFont typeface="Wingdings" pitchFamily="2" charset="2"/>
              <a:buChar char="Ø"/>
            </a:pPr>
            <a:r>
              <a:rPr lang="de-AT" sz="1800" dirty="0" smtClean="0">
                <a:solidFill>
                  <a:srgbClr val="002060"/>
                </a:solidFill>
              </a:rPr>
              <a:t>Elektrotechnik</a:t>
            </a:r>
          </a:p>
          <a:p>
            <a:pPr marL="285750" indent="-285750">
              <a:lnSpc>
                <a:spcPct val="150000"/>
              </a:lnSpc>
              <a:buFont typeface="Wingdings" pitchFamily="2" charset="2"/>
              <a:buChar char="Ø"/>
            </a:pPr>
            <a:r>
              <a:rPr lang="de-AT" sz="1800" dirty="0" smtClean="0">
                <a:solidFill>
                  <a:srgbClr val="002060"/>
                </a:solidFill>
              </a:rPr>
              <a:t>Produktionstechnik</a:t>
            </a:r>
            <a:endParaRPr lang="de-AT" sz="1800" dirty="0">
              <a:solidFill>
                <a:srgbClr val="002060"/>
              </a:solidFill>
            </a:endParaRPr>
          </a:p>
          <a:p>
            <a:pPr marL="285750" indent="-285750">
              <a:lnSpc>
                <a:spcPct val="150000"/>
              </a:lnSpc>
              <a:buFont typeface="Wingdings" pitchFamily="2" charset="2"/>
              <a:buChar char="Ø"/>
            </a:pPr>
            <a:r>
              <a:rPr lang="de-AT" sz="1800" dirty="0" smtClean="0">
                <a:solidFill>
                  <a:srgbClr val="002060"/>
                </a:solidFill>
              </a:rPr>
              <a:t>Installations- </a:t>
            </a:r>
            <a:r>
              <a:rPr lang="de-AT" sz="1800" dirty="0">
                <a:solidFill>
                  <a:srgbClr val="002060"/>
                </a:solidFill>
              </a:rPr>
              <a:t>und Gebäudetechnik</a:t>
            </a:r>
          </a:p>
          <a:p>
            <a:pPr marL="0" indent="0">
              <a:buNone/>
            </a:pPr>
            <a:endParaRPr lang="de-AT" sz="1800" dirty="0"/>
          </a:p>
        </p:txBody>
      </p:sp>
      <p:sp>
        <p:nvSpPr>
          <p:cNvPr id="4" name="Inhaltsplatzhalter 3"/>
          <p:cNvSpPr>
            <a:spLocks noGrp="1"/>
          </p:cNvSpPr>
          <p:nvPr>
            <p:ph sz="half" idx="2"/>
          </p:nvPr>
        </p:nvSpPr>
        <p:spPr>
          <a:xfrm>
            <a:off x="4745038" y="1327149"/>
            <a:ext cx="4038600" cy="4525963"/>
          </a:xfrm>
        </p:spPr>
        <p:txBody>
          <a:bodyPr/>
          <a:lstStyle/>
          <a:p>
            <a:pPr marL="285750" indent="-285750">
              <a:lnSpc>
                <a:spcPct val="150000"/>
              </a:lnSpc>
              <a:buFont typeface="Wingdings" pitchFamily="2" charset="2"/>
              <a:buChar char="Ø"/>
            </a:pPr>
            <a:r>
              <a:rPr lang="de-AT" sz="1800" dirty="0" smtClean="0">
                <a:solidFill>
                  <a:srgbClr val="002060"/>
                </a:solidFill>
                <a:ea typeface="Times New Roman"/>
                <a:cs typeface="Times New Roman"/>
              </a:rPr>
              <a:t>Betriebslogistik</a:t>
            </a:r>
          </a:p>
          <a:p>
            <a:pPr marL="285750" indent="-285750">
              <a:lnSpc>
                <a:spcPct val="150000"/>
              </a:lnSpc>
              <a:buFont typeface="Wingdings" pitchFamily="2" charset="2"/>
              <a:buChar char="Ø"/>
            </a:pPr>
            <a:r>
              <a:rPr lang="de-AT" sz="1800" dirty="0" err="1" smtClean="0">
                <a:solidFill>
                  <a:srgbClr val="002060"/>
                </a:solidFill>
                <a:ea typeface="Times New Roman"/>
                <a:cs typeface="Times New Roman"/>
              </a:rPr>
              <a:t>UniversalschweißerIn</a:t>
            </a:r>
            <a:endParaRPr lang="de-AT" sz="1800" dirty="0">
              <a:solidFill>
                <a:srgbClr val="002060"/>
              </a:solidFill>
              <a:ea typeface="Times New Roman"/>
              <a:cs typeface="Times New Roman"/>
            </a:endParaRPr>
          </a:p>
          <a:p>
            <a:pPr marL="285750" indent="-285750">
              <a:lnSpc>
                <a:spcPct val="150000"/>
              </a:lnSpc>
              <a:buFont typeface="Wingdings" pitchFamily="2" charset="2"/>
              <a:buChar char="Ø"/>
            </a:pPr>
            <a:r>
              <a:rPr lang="de-AT" sz="1800" dirty="0" smtClean="0">
                <a:solidFill>
                  <a:srgbClr val="002060"/>
                </a:solidFill>
                <a:ea typeface="Times New Roman"/>
                <a:cs typeface="Times New Roman"/>
              </a:rPr>
              <a:t>Landschaftsgärtnerei</a:t>
            </a:r>
            <a:endParaRPr lang="de-AT" sz="1800" dirty="0">
              <a:solidFill>
                <a:srgbClr val="002060"/>
              </a:solidFill>
              <a:ea typeface="Times New Roman"/>
              <a:cs typeface="Times New Roman"/>
            </a:endParaRPr>
          </a:p>
          <a:p>
            <a:pPr marL="285750" indent="-285750">
              <a:lnSpc>
                <a:spcPct val="150000"/>
              </a:lnSpc>
              <a:buFont typeface="Wingdings" pitchFamily="2" charset="2"/>
              <a:buChar char="Ø"/>
            </a:pPr>
            <a:r>
              <a:rPr lang="de-AT" sz="1800" dirty="0" err="1" smtClean="0">
                <a:solidFill>
                  <a:srgbClr val="002060"/>
                </a:solidFill>
                <a:ea typeface="Times New Roman"/>
                <a:cs typeface="Times New Roman"/>
              </a:rPr>
              <a:t>MaurerIn</a:t>
            </a:r>
            <a:endParaRPr lang="de-AT" sz="1800" dirty="0">
              <a:solidFill>
                <a:srgbClr val="002060"/>
              </a:solidFill>
              <a:ea typeface="Times New Roman"/>
              <a:cs typeface="Times New Roman"/>
            </a:endParaRPr>
          </a:p>
          <a:p>
            <a:pPr marL="285750" indent="-285750">
              <a:lnSpc>
                <a:spcPct val="150000"/>
              </a:lnSpc>
              <a:buFont typeface="Wingdings" pitchFamily="2" charset="2"/>
              <a:buChar char="Ø"/>
            </a:pPr>
            <a:r>
              <a:rPr lang="de-AT" sz="1800" dirty="0" smtClean="0">
                <a:solidFill>
                  <a:srgbClr val="002060"/>
                </a:solidFill>
                <a:ea typeface="Times New Roman"/>
                <a:cs typeface="Times New Roman"/>
              </a:rPr>
              <a:t>Tischlerei</a:t>
            </a:r>
            <a:endParaRPr lang="de-AT" sz="1800" dirty="0">
              <a:solidFill>
                <a:srgbClr val="002060"/>
              </a:solidFill>
              <a:ea typeface="Times New Roman"/>
              <a:cs typeface="Times New Roman"/>
            </a:endParaRPr>
          </a:p>
          <a:p>
            <a:pPr marL="285750" indent="-285750">
              <a:lnSpc>
                <a:spcPct val="150000"/>
              </a:lnSpc>
              <a:buFont typeface="Wingdings" pitchFamily="2" charset="2"/>
              <a:buChar char="Ø"/>
            </a:pPr>
            <a:r>
              <a:rPr lang="de-AT" sz="1800" dirty="0" smtClean="0">
                <a:solidFill>
                  <a:srgbClr val="002060"/>
                </a:solidFill>
                <a:ea typeface="Times New Roman"/>
                <a:cs typeface="Times New Roman"/>
              </a:rPr>
              <a:t>EDV-Technik</a:t>
            </a:r>
          </a:p>
          <a:p>
            <a:pPr marL="285750" indent="-285750">
              <a:lnSpc>
                <a:spcPct val="150000"/>
              </a:lnSpc>
              <a:buFont typeface="Wingdings" pitchFamily="2" charset="2"/>
              <a:buChar char="Ø"/>
            </a:pPr>
            <a:r>
              <a:rPr lang="de-AT" sz="1800" dirty="0" smtClean="0">
                <a:solidFill>
                  <a:srgbClr val="002060"/>
                </a:solidFill>
                <a:ea typeface="Times New Roman"/>
                <a:cs typeface="Times New Roman"/>
              </a:rPr>
              <a:t>Recycling-Abwasser</a:t>
            </a:r>
            <a:endParaRPr lang="de-AT" sz="1800" dirty="0">
              <a:solidFill>
                <a:srgbClr val="002060"/>
              </a:solidFill>
              <a:ea typeface="Times New Roman"/>
              <a:cs typeface="Times New Roman"/>
            </a:endParaRPr>
          </a:p>
          <a:p>
            <a:endParaRPr lang="de-AT" sz="1800" dirty="0"/>
          </a:p>
        </p:txBody>
      </p:sp>
      <p:sp>
        <p:nvSpPr>
          <p:cNvPr id="9" name="Text Box 6"/>
          <p:cNvSpPr txBox="1">
            <a:spLocks noChangeArrowheads="1"/>
          </p:cNvSpPr>
          <p:nvPr/>
        </p:nvSpPr>
        <p:spPr bwMode="auto">
          <a:xfrm>
            <a:off x="238965" y="871508"/>
            <a:ext cx="6516398" cy="400110"/>
          </a:xfrm>
          <a:prstGeom prst="rect">
            <a:avLst/>
          </a:prstGeom>
          <a:noFill/>
          <a:ln w="9525">
            <a:noFill/>
            <a:miter lim="800000"/>
            <a:headEnd/>
            <a:tailEnd/>
          </a:ln>
        </p:spPr>
        <p:txBody>
          <a:bodyPr wrap="square">
            <a:spAutoFit/>
          </a:bodyPr>
          <a:lstStyle/>
          <a:p>
            <a:r>
              <a:rPr lang="de-AT" sz="2000" b="1" dirty="0" smtClean="0">
                <a:solidFill>
                  <a:srgbClr val="C00000"/>
                </a:solidFill>
                <a:latin typeface="Trebuchet MS" pitchFamily="34" charset="0"/>
              </a:rPr>
              <a:t>Derzeit mögliche Berufe:</a:t>
            </a:r>
            <a:endParaRPr lang="de-AT" sz="2000" b="1" dirty="0">
              <a:solidFill>
                <a:srgbClr val="C00000"/>
              </a:solidFill>
              <a:latin typeface="Trebuchet MS" pitchFamily="34" charset="0"/>
            </a:endParaRPr>
          </a:p>
        </p:txBody>
      </p:sp>
      <p:sp>
        <p:nvSpPr>
          <p:cNvPr id="5" name="Rechteck 4"/>
          <p:cNvSpPr/>
          <p:nvPr/>
        </p:nvSpPr>
        <p:spPr>
          <a:xfrm>
            <a:off x="514350" y="5229736"/>
            <a:ext cx="8381999" cy="461665"/>
          </a:xfrm>
          <a:prstGeom prst="rect">
            <a:avLst/>
          </a:prstGeom>
        </p:spPr>
        <p:txBody>
          <a:bodyPr wrap="square">
            <a:spAutoFit/>
          </a:bodyPr>
          <a:lstStyle/>
          <a:p>
            <a:pPr>
              <a:lnSpc>
                <a:spcPct val="150000"/>
              </a:lnSpc>
            </a:pPr>
            <a:r>
              <a:rPr lang="de-AT" sz="1600" dirty="0">
                <a:solidFill>
                  <a:srgbClr val="002060"/>
                </a:solidFill>
                <a:latin typeface="+mj-lt"/>
                <a:cs typeface="Times New Roman"/>
              </a:rPr>
              <a:t>Bei entsprechender Nachfrage wird das Angebot an Berufen entsprechend ergänzt</a:t>
            </a:r>
            <a:endParaRPr lang="de-AT" sz="1600" dirty="0">
              <a:latin typeface="+mj-lt"/>
            </a:endParaRPr>
          </a:p>
        </p:txBody>
      </p:sp>
    </p:spTree>
    <p:extLst>
      <p:ext uri="{BB962C8B-B14F-4D97-AF65-F5344CB8AC3E}">
        <p14:creationId xmlns:p14="http://schemas.microsoft.com/office/powerpoint/2010/main" val="94062096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7" name="Text Box 6"/>
          <p:cNvSpPr txBox="1">
            <a:spLocks noChangeArrowheads="1"/>
          </p:cNvSpPr>
          <p:nvPr/>
        </p:nvSpPr>
        <p:spPr bwMode="auto">
          <a:xfrm>
            <a:off x="223892" y="1095376"/>
            <a:ext cx="8672457" cy="1846659"/>
          </a:xfrm>
          <a:prstGeom prst="rect">
            <a:avLst/>
          </a:prstGeom>
          <a:noFill/>
          <a:ln w="9525">
            <a:noFill/>
            <a:miter lim="800000"/>
            <a:headEnd/>
            <a:tailEnd/>
          </a:ln>
        </p:spPr>
        <p:txBody>
          <a:bodyPr wrap="square">
            <a:spAutoFit/>
          </a:bodyPr>
          <a:lstStyle/>
          <a:p>
            <a:r>
              <a:rPr lang="de-AT" sz="2000" b="1" dirty="0">
                <a:solidFill>
                  <a:srgbClr val="C00000"/>
                </a:solidFill>
                <a:latin typeface="Trebuchet MS" pitchFamily="34" charset="0"/>
              </a:rPr>
              <a:t>Novelle des </a:t>
            </a:r>
            <a:r>
              <a:rPr lang="de-AT" sz="2000" b="1" dirty="0" smtClean="0">
                <a:solidFill>
                  <a:srgbClr val="C00000"/>
                </a:solidFill>
                <a:latin typeface="Trebuchet MS" pitchFamily="34" charset="0"/>
              </a:rPr>
              <a:t>Berufsausbildungsgesetzes </a:t>
            </a:r>
            <a:r>
              <a:rPr lang="de-AT" sz="2000" b="1" dirty="0">
                <a:solidFill>
                  <a:srgbClr val="C00000"/>
                </a:solidFill>
                <a:latin typeface="Trebuchet MS" pitchFamily="34" charset="0"/>
              </a:rPr>
              <a:t>(</a:t>
            </a:r>
            <a:r>
              <a:rPr lang="de-AT" sz="2000" b="1" dirty="0" smtClean="0">
                <a:solidFill>
                  <a:srgbClr val="C00000"/>
                </a:solidFill>
                <a:latin typeface="Trebuchet MS" pitchFamily="34" charset="0"/>
              </a:rPr>
              <a:t>BAG)</a:t>
            </a:r>
            <a:r>
              <a:rPr lang="de-AT" sz="1600" b="1" dirty="0" smtClean="0">
                <a:solidFill>
                  <a:srgbClr val="FF0000"/>
                </a:solidFill>
                <a:latin typeface="Trebuchet MS" pitchFamily="34" charset="0"/>
              </a:rPr>
              <a:t/>
            </a:r>
            <a:br>
              <a:rPr lang="de-AT" sz="1600" b="1" dirty="0" smtClean="0">
                <a:solidFill>
                  <a:srgbClr val="FF0000"/>
                </a:solidFill>
                <a:latin typeface="Trebuchet MS" pitchFamily="34" charset="0"/>
              </a:rPr>
            </a:br>
            <a:endParaRPr lang="de-AT" sz="1600" dirty="0" smtClean="0">
              <a:solidFill>
                <a:srgbClr val="002060"/>
              </a:solidFill>
              <a:latin typeface="Trebuchet MS" pitchFamily="34" charset="0"/>
            </a:endParaRPr>
          </a:p>
          <a:p>
            <a:r>
              <a:rPr lang="de-AT" dirty="0" smtClean="0">
                <a:solidFill>
                  <a:srgbClr val="002060"/>
                </a:solidFill>
                <a:latin typeface="Trebuchet MS" pitchFamily="34" charset="0"/>
              </a:rPr>
              <a:t>Im Dezember 2012 </a:t>
            </a:r>
            <a:r>
              <a:rPr lang="de-AT" dirty="0" smtClean="0">
                <a:solidFill>
                  <a:srgbClr val="002060"/>
                </a:solidFill>
                <a:latin typeface="Trebuchet MS" pitchFamily="34" charset="0"/>
              </a:rPr>
              <a:t>wurde </a:t>
            </a:r>
            <a:r>
              <a:rPr lang="de-AT" dirty="0" smtClean="0">
                <a:solidFill>
                  <a:srgbClr val="002060"/>
                </a:solidFill>
                <a:latin typeface="Trebuchet MS" pitchFamily="34" charset="0"/>
              </a:rPr>
              <a:t>der § 23 des BAG um den Absatz 11 erweitert:</a:t>
            </a:r>
            <a:r>
              <a:rPr lang="de-AT" sz="1600" dirty="0" smtClean="0">
                <a:solidFill>
                  <a:srgbClr val="002060"/>
                </a:solidFill>
                <a:latin typeface="Trebuchet MS" pitchFamily="34" charset="0"/>
              </a:rPr>
              <a:t/>
            </a:r>
            <a:br>
              <a:rPr lang="de-AT" sz="1600" dirty="0" smtClean="0">
                <a:solidFill>
                  <a:srgbClr val="002060"/>
                </a:solidFill>
                <a:latin typeface="Trebuchet MS" pitchFamily="34" charset="0"/>
              </a:rPr>
            </a:br>
            <a:endParaRPr lang="de-AT" sz="1600" dirty="0">
              <a:solidFill>
                <a:srgbClr val="002060"/>
              </a:solidFill>
              <a:latin typeface="Trebuchet MS" pitchFamily="34" charset="0"/>
            </a:endParaRPr>
          </a:p>
          <a:p>
            <a:pPr marL="285750" indent="-285750">
              <a:buFont typeface="Wingdings" panose="05000000000000000000" pitchFamily="2" charset="2"/>
              <a:buChar char="Ø"/>
            </a:pPr>
            <a:endParaRPr lang="de-AT" sz="1600" dirty="0">
              <a:solidFill>
                <a:srgbClr val="002060"/>
              </a:solidFill>
              <a:latin typeface="Trebuchet MS" pitchFamily="34" charset="0"/>
            </a:endParaRPr>
          </a:p>
          <a:p>
            <a:pPr marL="608013" lvl="1" indent="-150813">
              <a:buFont typeface="Wingdings" pitchFamily="2" charset="2"/>
              <a:buChar char="ü"/>
            </a:pPr>
            <a:endParaRPr lang="de-AT" sz="1400" dirty="0" smtClean="0">
              <a:latin typeface="Trebuchet MS" pitchFamily="34" charset="0"/>
            </a:endParaRPr>
          </a:p>
          <a:p>
            <a:pPr marL="608013" lvl="1" indent="-150813"/>
            <a:r>
              <a:rPr lang="de-AT" sz="1400" dirty="0" smtClean="0">
                <a:latin typeface="Trebuchet MS" pitchFamily="34" charset="0"/>
              </a:rPr>
              <a:t>	</a:t>
            </a:r>
            <a:endParaRPr lang="de-AT" sz="1400" dirty="0">
              <a:latin typeface="Trebuchet MS" pitchFamily="34" charset="0"/>
            </a:endParaRPr>
          </a:p>
        </p:txBody>
      </p:sp>
      <p:sp>
        <p:nvSpPr>
          <p:cNvPr id="9" name="Text Box 6"/>
          <p:cNvSpPr txBox="1">
            <a:spLocks noChangeArrowheads="1"/>
          </p:cNvSpPr>
          <p:nvPr/>
        </p:nvSpPr>
        <p:spPr bwMode="auto">
          <a:xfrm>
            <a:off x="238965" y="104031"/>
            <a:ext cx="6085635" cy="400110"/>
          </a:xfrm>
          <a:prstGeom prst="rect">
            <a:avLst/>
          </a:prstGeom>
          <a:noFill/>
          <a:ln w="9525">
            <a:noFill/>
            <a:miter lim="800000"/>
            <a:headEnd/>
            <a:tailEnd/>
          </a:ln>
        </p:spPr>
        <p:txBody>
          <a:bodyPr wrap="square">
            <a:spAutoFit/>
          </a:bodyPr>
          <a:lstStyle/>
          <a:p>
            <a:r>
              <a:rPr lang="de-AT" sz="2000" b="1" dirty="0" smtClean="0">
                <a:solidFill>
                  <a:srgbClr val="C00000"/>
                </a:solidFill>
                <a:latin typeface="Trebuchet MS" pitchFamily="34" charset="0"/>
              </a:rPr>
              <a:t>Rechtliche Basis</a:t>
            </a:r>
            <a:endParaRPr lang="de-AT" sz="2000" b="1" dirty="0">
              <a:solidFill>
                <a:srgbClr val="C00000"/>
              </a:solidFill>
              <a:latin typeface="Trebuchet MS"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496888" y="2437102"/>
            <a:ext cx="7861100" cy="2923742"/>
          </a:xfrm>
          <a:prstGeom prst="rect">
            <a:avLst/>
          </a:prstGeom>
          <a:noFill/>
          <a:ln w="9525">
            <a:noFill/>
            <a:miter lim="800000"/>
            <a:headEnd/>
            <a:tailEnd/>
          </a:ln>
        </p:spPr>
      </p:pic>
    </p:spTree>
    <p:extLst>
      <p:ext uri="{BB962C8B-B14F-4D97-AF65-F5344CB8AC3E}">
        <p14:creationId xmlns:p14="http://schemas.microsoft.com/office/powerpoint/2010/main" val="51307151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7" name="Text Box 6"/>
          <p:cNvSpPr txBox="1">
            <a:spLocks noChangeArrowheads="1"/>
          </p:cNvSpPr>
          <p:nvPr/>
        </p:nvSpPr>
        <p:spPr bwMode="auto">
          <a:xfrm>
            <a:off x="238965" y="1522413"/>
            <a:ext cx="8672457" cy="4216539"/>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de-DE" sz="2000" b="1" dirty="0" smtClean="0">
                <a:solidFill>
                  <a:srgbClr val="002060"/>
                </a:solidFill>
                <a:latin typeface="Trebuchet MS" pitchFamily="34" charset="0"/>
              </a:rPr>
              <a:t>Basisfinanzierung</a:t>
            </a:r>
            <a:r>
              <a:rPr lang="de-DE" sz="2000" dirty="0" smtClean="0">
                <a:solidFill>
                  <a:srgbClr val="002060"/>
                </a:solidFill>
                <a:latin typeface="Trebuchet MS" pitchFamily="34" charset="0"/>
              </a:rPr>
              <a:t>: </a:t>
            </a:r>
            <a:r>
              <a:rPr lang="de-DE" dirty="0">
                <a:solidFill>
                  <a:srgbClr val="002060"/>
                </a:solidFill>
                <a:latin typeface="Trebuchet MS" pitchFamily="34" charset="0"/>
              </a:rPr>
              <a:t/>
            </a:r>
            <a:br>
              <a:rPr lang="de-DE" dirty="0">
                <a:solidFill>
                  <a:srgbClr val="002060"/>
                </a:solidFill>
                <a:latin typeface="Trebuchet MS" pitchFamily="34" charset="0"/>
              </a:rPr>
            </a:br>
            <a:r>
              <a:rPr lang="de-DE" dirty="0">
                <a:solidFill>
                  <a:srgbClr val="002060"/>
                </a:solidFill>
                <a:latin typeface="Trebuchet MS" pitchFamily="34" charset="0"/>
              </a:rPr>
              <a:t>durch das Wirtschaftsressort des Landes OÖ </a:t>
            </a:r>
            <a:r>
              <a:rPr lang="de-DE" dirty="0" smtClean="0">
                <a:solidFill>
                  <a:srgbClr val="002060"/>
                </a:solidFill>
                <a:latin typeface="Trebuchet MS" pitchFamily="34" charset="0"/>
              </a:rPr>
              <a:t>(</a:t>
            </a:r>
            <a:r>
              <a:rPr lang="de-DE" dirty="0">
                <a:solidFill>
                  <a:srgbClr val="002060"/>
                </a:solidFill>
                <a:latin typeface="Trebuchet MS" pitchFamily="34" charset="0"/>
              </a:rPr>
              <a:t>Infrastruktur und Workshops</a:t>
            </a:r>
            <a:r>
              <a:rPr lang="de-DE" dirty="0" smtClean="0">
                <a:solidFill>
                  <a:srgbClr val="002060"/>
                </a:solidFill>
                <a:latin typeface="Trebuchet MS" pitchFamily="34" charset="0"/>
              </a:rPr>
              <a:t>)</a:t>
            </a:r>
            <a:br>
              <a:rPr lang="de-DE" dirty="0" smtClean="0">
                <a:solidFill>
                  <a:srgbClr val="002060"/>
                </a:solidFill>
                <a:latin typeface="Trebuchet MS" pitchFamily="34" charset="0"/>
              </a:rPr>
            </a:br>
            <a:endParaRPr lang="de-DE" dirty="0" smtClean="0">
              <a:solidFill>
                <a:srgbClr val="002060"/>
              </a:solidFill>
              <a:latin typeface="Trebuchet MS" pitchFamily="34" charset="0"/>
            </a:endParaRPr>
          </a:p>
          <a:p>
            <a:pPr marL="285750" indent="-285750">
              <a:buFont typeface="Wingdings" pitchFamily="2" charset="2"/>
              <a:buChar char="Ø"/>
            </a:pPr>
            <a:r>
              <a:rPr lang="de-DE" sz="2000" b="1" dirty="0" smtClean="0">
                <a:solidFill>
                  <a:srgbClr val="002060"/>
                </a:solidFill>
                <a:latin typeface="Trebuchet MS" pitchFamily="34" charset="0"/>
              </a:rPr>
              <a:t>Finanzierung der Weiterbildung</a:t>
            </a:r>
            <a:r>
              <a:rPr lang="de-DE" sz="2000" dirty="0" smtClean="0">
                <a:solidFill>
                  <a:srgbClr val="002060"/>
                </a:solidFill>
                <a:latin typeface="Trebuchet MS" pitchFamily="34" charset="0"/>
              </a:rPr>
              <a:t>: </a:t>
            </a:r>
            <a:r>
              <a:rPr lang="de-DE" dirty="0">
                <a:solidFill>
                  <a:srgbClr val="002060"/>
                </a:solidFill>
                <a:latin typeface="Trebuchet MS" pitchFamily="34" charset="0"/>
              </a:rPr>
              <a:t/>
            </a:r>
            <a:br>
              <a:rPr lang="de-DE" dirty="0">
                <a:solidFill>
                  <a:srgbClr val="002060"/>
                </a:solidFill>
                <a:latin typeface="Trebuchet MS" pitchFamily="34" charset="0"/>
              </a:rPr>
            </a:br>
            <a:r>
              <a:rPr lang="de-DE" dirty="0">
                <a:solidFill>
                  <a:srgbClr val="002060"/>
                </a:solidFill>
                <a:latin typeface="Trebuchet MS" pitchFamily="34" charset="0"/>
              </a:rPr>
              <a:t>durch das </a:t>
            </a:r>
            <a:r>
              <a:rPr lang="de-DE" dirty="0" smtClean="0">
                <a:solidFill>
                  <a:srgbClr val="002060"/>
                </a:solidFill>
                <a:latin typeface="Trebuchet MS" pitchFamily="34" charset="0"/>
              </a:rPr>
              <a:t>Bildungsressort </a:t>
            </a:r>
            <a:r>
              <a:rPr lang="de-DE" dirty="0">
                <a:solidFill>
                  <a:srgbClr val="002060"/>
                </a:solidFill>
                <a:latin typeface="Trebuchet MS" pitchFamily="34" charset="0"/>
              </a:rPr>
              <a:t>des Landes </a:t>
            </a:r>
            <a:r>
              <a:rPr lang="de-DE" dirty="0" smtClean="0">
                <a:solidFill>
                  <a:srgbClr val="002060"/>
                </a:solidFill>
                <a:latin typeface="Trebuchet MS" pitchFamily="34" charset="0"/>
              </a:rPr>
              <a:t>OÖ</a:t>
            </a:r>
            <a:br>
              <a:rPr lang="de-DE" dirty="0" smtClean="0">
                <a:solidFill>
                  <a:srgbClr val="002060"/>
                </a:solidFill>
                <a:latin typeface="Trebuchet MS" pitchFamily="34" charset="0"/>
              </a:rPr>
            </a:br>
            <a:r>
              <a:rPr lang="de-DE" sz="1600" dirty="0" smtClean="0">
                <a:solidFill>
                  <a:srgbClr val="002060"/>
                </a:solidFill>
                <a:latin typeface="Trebuchet MS" pitchFamily="34" charset="0"/>
              </a:rPr>
              <a:t>aktuell werden 60% der WB-Kosten vom Land OÖ übernommen (bis max. € 2.400,-), </a:t>
            </a:r>
            <a:br>
              <a:rPr lang="de-DE" sz="1600" dirty="0" smtClean="0">
                <a:solidFill>
                  <a:srgbClr val="002060"/>
                </a:solidFill>
                <a:latin typeface="Trebuchet MS" pitchFamily="34" charset="0"/>
              </a:rPr>
            </a:br>
            <a:r>
              <a:rPr lang="de-DE" sz="1600" dirty="0" smtClean="0">
                <a:solidFill>
                  <a:srgbClr val="002060"/>
                </a:solidFill>
                <a:latin typeface="Trebuchet MS" pitchFamily="34" charset="0"/>
              </a:rPr>
              <a:t>40% Selbstbehalt tragen die </a:t>
            </a:r>
            <a:r>
              <a:rPr lang="de-DE" sz="1600" dirty="0" err="1" smtClean="0">
                <a:solidFill>
                  <a:srgbClr val="002060"/>
                </a:solidFill>
                <a:latin typeface="Trebuchet MS" pitchFamily="34" charset="0"/>
              </a:rPr>
              <a:t>TeilnehmerInnen</a:t>
            </a:r>
            <a:r>
              <a:rPr lang="de-DE" dirty="0" smtClean="0">
                <a:solidFill>
                  <a:srgbClr val="002060"/>
                </a:solidFill>
                <a:latin typeface="Trebuchet MS" pitchFamily="34" charset="0"/>
              </a:rPr>
              <a:t/>
            </a:r>
            <a:br>
              <a:rPr lang="de-DE" dirty="0" smtClean="0">
                <a:solidFill>
                  <a:srgbClr val="002060"/>
                </a:solidFill>
                <a:latin typeface="Trebuchet MS" pitchFamily="34" charset="0"/>
              </a:rPr>
            </a:br>
            <a:r>
              <a:rPr lang="de-DE" dirty="0" smtClean="0">
                <a:solidFill>
                  <a:srgbClr val="002060"/>
                </a:solidFill>
                <a:latin typeface="Trebuchet MS" pitchFamily="34" charset="0"/>
              </a:rPr>
              <a:t/>
            </a:r>
            <a:br>
              <a:rPr lang="de-DE" dirty="0" smtClean="0">
                <a:solidFill>
                  <a:srgbClr val="002060"/>
                </a:solidFill>
                <a:latin typeface="Trebuchet MS" pitchFamily="34" charset="0"/>
              </a:rPr>
            </a:br>
            <a:r>
              <a:rPr lang="de-DE" dirty="0" smtClean="0">
                <a:solidFill>
                  <a:srgbClr val="002060"/>
                </a:solidFill>
                <a:latin typeface="Trebuchet MS" pitchFamily="34" charset="0"/>
              </a:rPr>
              <a:t>Individualförderung der Weiterbildung durch das Landesbildungskonto und den Bildungsbonus der Arbeiterkammer möglich.</a:t>
            </a:r>
            <a:br>
              <a:rPr lang="de-DE" dirty="0" smtClean="0">
                <a:solidFill>
                  <a:srgbClr val="002060"/>
                </a:solidFill>
                <a:latin typeface="Trebuchet MS" pitchFamily="34" charset="0"/>
              </a:rPr>
            </a:br>
            <a:r>
              <a:rPr lang="de-DE" dirty="0" smtClean="0">
                <a:solidFill>
                  <a:srgbClr val="002060"/>
                </a:solidFill>
                <a:latin typeface="Trebuchet MS" pitchFamily="34" charset="0"/>
              </a:rPr>
              <a:t/>
            </a:r>
            <a:br>
              <a:rPr lang="de-DE" dirty="0" smtClean="0">
                <a:solidFill>
                  <a:srgbClr val="002060"/>
                </a:solidFill>
                <a:latin typeface="Trebuchet MS" pitchFamily="34" charset="0"/>
              </a:rPr>
            </a:br>
            <a:r>
              <a:rPr lang="de-DE" dirty="0" smtClean="0">
                <a:solidFill>
                  <a:srgbClr val="002060"/>
                </a:solidFill>
                <a:latin typeface="Trebuchet MS" pitchFamily="34" charset="0"/>
              </a:rPr>
              <a:t/>
            </a:r>
            <a:br>
              <a:rPr lang="de-DE" dirty="0" smtClean="0">
                <a:solidFill>
                  <a:srgbClr val="002060"/>
                </a:solidFill>
                <a:latin typeface="Trebuchet MS" pitchFamily="34" charset="0"/>
              </a:rPr>
            </a:br>
            <a:r>
              <a:rPr lang="de-DE" dirty="0" smtClean="0">
                <a:solidFill>
                  <a:srgbClr val="002060"/>
                </a:solidFill>
                <a:latin typeface="Trebuchet MS" pitchFamily="34" charset="0"/>
              </a:rPr>
              <a:t>Die Höhe des Selbstbehaltes für die </a:t>
            </a:r>
            <a:r>
              <a:rPr lang="de-DE" dirty="0" err="1" smtClean="0">
                <a:solidFill>
                  <a:srgbClr val="002060"/>
                </a:solidFill>
                <a:latin typeface="Trebuchet MS" pitchFamily="34" charset="0"/>
              </a:rPr>
              <a:t>TeilnehmerInnen</a:t>
            </a:r>
            <a:r>
              <a:rPr lang="de-DE" dirty="0" smtClean="0">
                <a:solidFill>
                  <a:srgbClr val="002060"/>
                </a:solidFill>
                <a:latin typeface="Trebuchet MS" pitchFamily="34" charset="0"/>
              </a:rPr>
              <a:t> ist abhängig vom konkreten, individuellen Weiterbildungsbedarf.</a:t>
            </a:r>
            <a:endParaRPr lang="de-DE" dirty="0">
              <a:solidFill>
                <a:srgbClr val="002060"/>
              </a:solidFill>
              <a:latin typeface="Trebuchet MS" pitchFamily="34" charset="0"/>
            </a:endParaRPr>
          </a:p>
          <a:p>
            <a:endParaRPr lang="de-DE" sz="1600" b="1" dirty="0">
              <a:latin typeface="Trebuchet MS" pitchFamily="34" charset="0"/>
            </a:endParaRPr>
          </a:p>
        </p:txBody>
      </p:sp>
      <p:sp>
        <p:nvSpPr>
          <p:cNvPr id="5" name="Text Box 6"/>
          <p:cNvSpPr txBox="1">
            <a:spLocks noChangeArrowheads="1"/>
          </p:cNvSpPr>
          <p:nvPr/>
        </p:nvSpPr>
        <p:spPr bwMode="auto">
          <a:xfrm>
            <a:off x="238965" y="191437"/>
            <a:ext cx="4071937" cy="400110"/>
          </a:xfrm>
          <a:prstGeom prst="rect">
            <a:avLst/>
          </a:prstGeom>
          <a:noFill/>
          <a:ln w="9525">
            <a:noFill/>
            <a:miter lim="800000"/>
            <a:headEnd/>
            <a:tailEnd/>
          </a:ln>
        </p:spPr>
        <p:txBody>
          <a:bodyPr>
            <a:spAutoFit/>
          </a:bodyPr>
          <a:lstStyle/>
          <a:p>
            <a:r>
              <a:rPr lang="de-AT" sz="2000" b="1" dirty="0" smtClean="0">
                <a:solidFill>
                  <a:srgbClr val="C00000"/>
                </a:solidFill>
                <a:latin typeface="Trebuchet MS" pitchFamily="34" charset="0"/>
              </a:rPr>
              <a:t>Zahlen- Daten- Fakten</a:t>
            </a:r>
            <a:endParaRPr lang="de-AT" sz="2000" b="1" dirty="0">
              <a:solidFill>
                <a:srgbClr val="C00000"/>
              </a:solidFill>
              <a:latin typeface="Trebuchet MS" pitchFamily="34" charset="0"/>
            </a:endParaRPr>
          </a:p>
        </p:txBody>
      </p:sp>
      <p:sp>
        <p:nvSpPr>
          <p:cNvPr id="9" name="Text Box 6"/>
          <p:cNvSpPr txBox="1">
            <a:spLocks noChangeArrowheads="1"/>
          </p:cNvSpPr>
          <p:nvPr/>
        </p:nvSpPr>
        <p:spPr bwMode="auto">
          <a:xfrm>
            <a:off x="238965" y="876301"/>
            <a:ext cx="4071937" cy="400110"/>
          </a:xfrm>
          <a:prstGeom prst="rect">
            <a:avLst/>
          </a:prstGeom>
          <a:noFill/>
          <a:ln w="9525">
            <a:noFill/>
            <a:miter lim="800000"/>
            <a:headEnd/>
            <a:tailEnd/>
          </a:ln>
        </p:spPr>
        <p:txBody>
          <a:bodyPr>
            <a:spAutoFit/>
          </a:bodyPr>
          <a:lstStyle/>
          <a:p>
            <a:r>
              <a:rPr lang="de-AT" sz="2000" b="1" dirty="0" smtClean="0">
                <a:solidFill>
                  <a:srgbClr val="C00000"/>
                </a:solidFill>
                <a:latin typeface="Trebuchet MS" pitchFamily="34" charset="0"/>
              </a:rPr>
              <a:t>Finanzierung</a:t>
            </a:r>
            <a:endParaRPr lang="de-AT" sz="2000" b="1" dirty="0">
              <a:solidFill>
                <a:srgbClr val="C00000"/>
              </a:solidFill>
              <a:latin typeface="Trebuchet MS" pitchFamily="34" charset="0"/>
            </a:endParaRPr>
          </a:p>
        </p:txBody>
      </p:sp>
    </p:spTree>
    <p:extLst>
      <p:ext uri="{BB962C8B-B14F-4D97-AF65-F5344CB8AC3E}">
        <p14:creationId xmlns:p14="http://schemas.microsoft.com/office/powerpoint/2010/main" val="92162143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41985" name="Rectangle 1"/>
          <p:cNvSpPr>
            <a:spLocks noChangeArrowheads="1"/>
          </p:cNvSpPr>
          <p:nvPr/>
        </p:nvSpPr>
        <p:spPr bwMode="auto">
          <a:xfrm>
            <a:off x="881856" y="4816213"/>
            <a:ext cx="756285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de-AT" sz="600" b="0" i="0" u="none" strike="noStrike" cap="none" normalizeH="0" baseline="0" dirty="0" smtClean="0">
              <a:ln>
                <a:noFill/>
              </a:ln>
              <a:effectLst/>
              <a:latin typeface="Arial" pitchFamily="34" charset="0"/>
              <a:cs typeface="Arial" pitchFamily="34" charset="0"/>
            </a:endParaRPr>
          </a:p>
          <a:p>
            <a:pPr lvl="0" eaLnBrk="0" hangingPunct="0"/>
            <a:r>
              <a:rPr lang="de-DE" sz="2000" b="1" dirty="0" smtClean="0">
                <a:latin typeface="Trebuchet MS" pitchFamily="34" charset="0"/>
                <a:ea typeface="Times New Roman" pitchFamily="18" charset="0"/>
                <a:cs typeface="Times New Roman" pitchFamily="18" charset="0"/>
              </a:rPr>
              <a:t>Auftaktveranstaltung </a:t>
            </a:r>
            <a:r>
              <a:rPr lang="de-DE" sz="2000" b="1" dirty="0">
                <a:latin typeface="Trebuchet MS" pitchFamily="34" charset="0"/>
                <a:ea typeface="Times New Roman" pitchFamily="18" charset="0"/>
                <a:cs typeface="Times New Roman" pitchFamily="18" charset="0"/>
              </a:rPr>
              <a:t>"Kompetenzen anerkennen</a:t>
            </a:r>
            <a:r>
              <a:rPr lang="de-DE" sz="2000" b="1" dirty="0" smtClean="0">
                <a:latin typeface="Trebuchet MS" pitchFamily="34" charset="0"/>
                <a:ea typeface="Times New Roman" pitchFamily="18" charset="0"/>
                <a:cs typeface="Times New Roman" pitchFamily="18" charset="0"/>
              </a:rPr>
              <a:t>"</a:t>
            </a:r>
            <a:endParaRPr kumimoji="0" lang="de-DE" sz="2000" b="1" i="0" u="none" strike="noStrike" cap="none" normalizeH="0" dirty="0" smtClean="0">
              <a:ln>
                <a:noFill/>
              </a:ln>
              <a:effectLst/>
              <a:latin typeface="Trebuchet MS" pitchFamily="34"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lang="de-DE" sz="2000" b="1" baseline="0" dirty="0" err="1" smtClean="0">
                <a:latin typeface="Trebuchet MS" pitchFamily="34" charset="0"/>
                <a:cs typeface="Times New Roman" pitchFamily="18" charset="0"/>
              </a:rPr>
              <a:t>Eupen</a:t>
            </a:r>
            <a:r>
              <a:rPr lang="de-DE" sz="2000" b="1" baseline="0" dirty="0" smtClean="0">
                <a:latin typeface="Trebuchet MS" pitchFamily="34" charset="0"/>
                <a:cs typeface="Times New Roman" pitchFamily="18" charset="0"/>
              </a:rPr>
              <a:t>,</a:t>
            </a:r>
            <a:r>
              <a:rPr lang="de-DE" sz="2000" b="1" dirty="0" smtClean="0">
                <a:latin typeface="Trebuchet MS" pitchFamily="34" charset="0"/>
                <a:cs typeface="Times New Roman" pitchFamily="18" charset="0"/>
              </a:rPr>
              <a:t> 21.10.2016</a:t>
            </a:r>
            <a:endParaRPr kumimoji="0" lang="de-DE" sz="2000" b="0" i="0" u="none" strike="noStrike" cap="none" normalizeH="0" baseline="0" dirty="0" smtClean="0">
              <a:ln>
                <a:noFill/>
              </a:ln>
              <a:effectLst/>
              <a:latin typeface="Arial" pitchFamily="34" charset="0"/>
              <a:cs typeface="Arial" pitchFamily="34" charset="0"/>
            </a:endParaRPr>
          </a:p>
        </p:txBody>
      </p:sp>
      <p:sp>
        <p:nvSpPr>
          <p:cNvPr id="5" name="Rectangle 1"/>
          <p:cNvSpPr>
            <a:spLocks noChangeArrowheads="1"/>
          </p:cNvSpPr>
          <p:nvPr/>
        </p:nvSpPr>
        <p:spPr bwMode="auto">
          <a:xfrm>
            <a:off x="1534602" y="1590598"/>
            <a:ext cx="6408752" cy="20467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4000" b="1" i="0" u="none" strike="noStrike" cap="none" normalizeH="0" baseline="0" dirty="0" smtClean="0">
                <a:ln>
                  <a:noFill/>
                </a:ln>
                <a:solidFill>
                  <a:srgbClr val="000099"/>
                </a:solidFill>
                <a:effectLst/>
                <a:latin typeface="Trebuchet MS" pitchFamily="34" charset="0"/>
                <a:ea typeface="Times New Roman" pitchFamily="18" charset="0"/>
                <a:cs typeface="Times New Roman" pitchFamily="18" charset="0"/>
              </a:rPr>
              <a:t>"Du kannst was!„</a:t>
            </a:r>
          </a:p>
          <a:p>
            <a:pPr marL="0" marR="0" lvl="0" indent="0" algn="ctr" defTabSz="914400" rtl="0" eaLnBrk="0" fontAlgn="base" latinLnBrk="0" hangingPunct="0">
              <a:lnSpc>
                <a:spcPct val="100000"/>
              </a:lnSpc>
              <a:spcBef>
                <a:spcPct val="0"/>
              </a:spcBef>
              <a:spcAft>
                <a:spcPct val="0"/>
              </a:spcAft>
              <a:buClrTx/>
              <a:buSzTx/>
              <a:buFontTx/>
              <a:buNone/>
              <a:tabLst/>
            </a:pPr>
            <a:r>
              <a:rPr lang="de-DE" b="1" dirty="0" smtClean="0">
                <a:solidFill>
                  <a:srgbClr val="FF0000"/>
                </a:solidFill>
                <a:latin typeface="Trebuchet MS" pitchFamily="34" charset="0"/>
                <a:cs typeface="Times New Roman" pitchFamily="18" charset="0"/>
              </a:rPr>
              <a:t/>
            </a:r>
            <a:br>
              <a:rPr lang="de-DE" b="1" dirty="0" smtClean="0">
                <a:solidFill>
                  <a:srgbClr val="FF0000"/>
                </a:solidFill>
                <a:latin typeface="Trebuchet MS" pitchFamily="34" charset="0"/>
                <a:cs typeface="Times New Roman" pitchFamily="18" charset="0"/>
              </a:rPr>
            </a:br>
            <a:endParaRPr lang="de-DE" sz="1400" b="1" dirty="0" smtClean="0">
              <a:solidFill>
                <a:srgbClr val="FF0000"/>
              </a:solidFill>
              <a:latin typeface="Trebuchet MS"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AT"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rgbClr val="FF0000"/>
                </a:solidFill>
                <a:effectLst/>
                <a:latin typeface="Trebuchet MS" pitchFamily="34" charset="0"/>
                <a:ea typeface="Times New Roman" pitchFamily="18" charset="0"/>
                <a:cs typeface="Times New Roman" pitchFamily="18" charset="0"/>
              </a:rPr>
              <a:t>mit persönlichen Kompetenzen zum </a:t>
            </a:r>
            <a:r>
              <a:rPr lang="de-DE" sz="2400" b="1" dirty="0" smtClean="0">
                <a:solidFill>
                  <a:srgbClr val="FF0000"/>
                </a:solidFill>
                <a:latin typeface="Trebuchet MS" pitchFamily="34" charset="0"/>
                <a:ea typeface="Times New Roman" pitchFamily="18" charset="0"/>
                <a:cs typeface="Times New Roman" pitchFamily="18" charset="0"/>
              </a:rPr>
              <a:t>Berufsabschluss</a:t>
            </a:r>
            <a:endParaRPr kumimoji="0" lang="de-DE"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9929091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graphicFrame>
        <p:nvGraphicFramePr>
          <p:cNvPr id="7" name="Diagramm 6"/>
          <p:cNvGraphicFramePr/>
          <p:nvPr>
            <p:extLst>
              <p:ext uri="{D42A27DB-BD31-4B8C-83A1-F6EECF244321}">
                <p14:modId xmlns:p14="http://schemas.microsoft.com/office/powerpoint/2010/main" val="2807900944"/>
              </p:ext>
            </p:extLst>
          </p:nvPr>
        </p:nvGraphicFramePr>
        <p:xfrm>
          <a:off x="981075" y="923926"/>
          <a:ext cx="7077075" cy="491807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6"/>
          <p:cNvSpPr txBox="1">
            <a:spLocks noChangeArrowheads="1"/>
          </p:cNvSpPr>
          <p:nvPr/>
        </p:nvSpPr>
        <p:spPr bwMode="auto">
          <a:xfrm>
            <a:off x="238965" y="153337"/>
            <a:ext cx="4071937" cy="400110"/>
          </a:xfrm>
          <a:prstGeom prst="rect">
            <a:avLst/>
          </a:prstGeom>
          <a:noFill/>
          <a:ln w="9525">
            <a:noFill/>
            <a:miter lim="800000"/>
            <a:headEnd/>
            <a:tailEnd/>
          </a:ln>
        </p:spPr>
        <p:txBody>
          <a:bodyPr>
            <a:spAutoFit/>
          </a:bodyPr>
          <a:lstStyle/>
          <a:p>
            <a:r>
              <a:rPr lang="de-AT" sz="2000" b="1" dirty="0" smtClean="0">
                <a:solidFill>
                  <a:srgbClr val="C00000"/>
                </a:solidFill>
                <a:latin typeface="Trebuchet MS" pitchFamily="34" charset="0"/>
              </a:rPr>
              <a:t>Zahlen- Daten- Fakten</a:t>
            </a:r>
            <a:endParaRPr lang="de-AT" sz="2000" b="1" dirty="0">
              <a:solidFill>
                <a:srgbClr val="C000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graphicFrame>
        <p:nvGraphicFramePr>
          <p:cNvPr id="9" name="Diagramm 8"/>
          <p:cNvGraphicFramePr/>
          <p:nvPr>
            <p:extLst>
              <p:ext uri="{D42A27DB-BD31-4B8C-83A1-F6EECF244321}">
                <p14:modId xmlns:p14="http://schemas.microsoft.com/office/powerpoint/2010/main" val="4251167815"/>
              </p:ext>
            </p:extLst>
          </p:nvPr>
        </p:nvGraphicFramePr>
        <p:xfrm>
          <a:off x="1019175" y="1152526"/>
          <a:ext cx="6972300" cy="4476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6"/>
          <p:cNvSpPr txBox="1">
            <a:spLocks noChangeArrowheads="1"/>
          </p:cNvSpPr>
          <p:nvPr/>
        </p:nvSpPr>
        <p:spPr bwMode="auto">
          <a:xfrm>
            <a:off x="238964" y="192434"/>
            <a:ext cx="4071937" cy="400110"/>
          </a:xfrm>
          <a:prstGeom prst="rect">
            <a:avLst/>
          </a:prstGeom>
          <a:noFill/>
          <a:ln w="9525">
            <a:noFill/>
            <a:miter lim="800000"/>
            <a:headEnd/>
            <a:tailEnd/>
          </a:ln>
        </p:spPr>
        <p:txBody>
          <a:bodyPr>
            <a:spAutoFit/>
          </a:bodyPr>
          <a:lstStyle/>
          <a:p>
            <a:r>
              <a:rPr lang="de-AT" sz="2000" b="1" dirty="0" smtClean="0">
                <a:solidFill>
                  <a:srgbClr val="C00000"/>
                </a:solidFill>
                <a:latin typeface="Trebuchet MS" pitchFamily="34" charset="0"/>
              </a:rPr>
              <a:t>Zahlen- Daten- Fakten</a:t>
            </a:r>
            <a:endParaRPr lang="de-AT" sz="2000" b="1" dirty="0">
              <a:solidFill>
                <a:srgbClr val="C000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graphicFrame>
        <p:nvGraphicFramePr>
          <p:cNvPr id="9" name="Diagramm 8"/>
          <p:cNvGraphicFramePr/>
          <p:nvPr>
            <p:extLst>
              <p:ext uri="{D42A27DB-BD31-4B8C-83A1-F6EECF244321}">
                <p14:modId xmlns:p14="http://schemas.microsoft.com/office/powerpoint/2010/main" val="2276615680"/>
              </p:ext>
            </p:extLst>
          </p:nvPr>
        </p:nvGraphicFramePr>
        <p:xfrm>
          <a:off x="914401" y="1071562"/>
          <a:ext cx="7553324" cy="460533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6"/>
          <p:cNvSpPr txBox="1">
            <a:spLocks noChangeArrowheads="1"/>
          </p:cNvSpPr>
          <p:nvPr/>
        </p:nvSpPr>
        <p:spPr bwMode="auto">
          <a:xfrm>
            <a:off x="238965" y="181912"/>
            <a:ext cx="4071937" cy="400110"/>
          </a:xfrm>
          <a:prstGeom prst="rect">
            <a:avLst/>
          </a:prstGeom>
          <a:noFill/>
          <a:ln w="9525">
            <a:noFill/>
            <a:miter lim="800000"/>
            <a:headEnd/>
            <a:tailEnd/>
          </a:ln>
        </p:spPr>
        <p:txBody>
          <a:bodyPr>
            <a:spAutoFit/>
          </a:bodyPr>
          <a:lstStyle/>
          <a:p>
            <a:r>
              <a:rPr lang="de-AT" sz="2000" b="1" dirty="0" smtClean="0">
                <a:solidFill>
                  <a:srgbClr val="C00000"/>
                </a:solidFill>
                <a:latin typeface="Trebuchet MS" pitchFamily="34" charset="0"/>
              </a:rPr>
              <a:t>Zahlen- Daten- Fakten</a:t>
            </a:r>
            <a:endParaRPr lang="de-AT" sz="2000" b="1" dirty="0">
              <a:solidFill>
                <a:srgbClr val="C00000"/>
              </a:solidFill>
              <a:latin typeface="Trebuchet MS" pitchFamily="34" charset="0"/>
            </a:endParaRPr>
          </a:p>
        </p:txBody>
      </p:sp>
    </p:spTree>
    <p:extLst>
      <p:ext uri="{BB962C8B-B14F-4D97-AF65-F5344CB8AC3E}">
        <p14:creationId xmlns:p14="http://schemas.microsoft.com/office/powerpoint/2010/main" val="38309497"/>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Inhaltsplatzhalter 1"/>
          <p:cNvSpPr>
            <a:spLocks noGrp="1"/>
          </p:cNvSpPr>
          <p:nvPr>
            <p:ph idx="1"/>
          </p:nvPr>
        </p:nvSpPr>
        <p:spPr>
          <a:xfrm>
            <a:off x="172290" y="1222375"/>
            <a:ext cx="8229600" cy="4330700"/>
          </a:xfrm>
        </p:spPr>
        <p:txBody>
          <a:bodyPr/>
          <a:lstStyle/>
          <a:p>
            <a:pPr marL="33337" indent="0">
              <a:buNone/>
            </a:pPr>
            <a:r>
              <a:rPr lang="de-DE" sz="2000" b="1" dirty="0" err="1" smtClean="0">
                <a:solidFill>
                  <a:srgbClr val="C00000"/>
                </a:solidFill>
              </a:rPr>
              <a:t>TeilnehmerInnen</a:t>
            </a:r>
            <a:r>
              <a:rPr lang="de-DE" sz="2000" b="1" dirty="0" smtClean="0">
                <a:solidFill>
                  <a:srgbClr val="C00000"/>
                </a:solidFill>
              </a:rPr>
              <a:t> / Lehrabschlüsse seit 2011</a:t>
            </a:r>
            <a:br>
              <a:rPr lang="de-DE" sz="2000" b="1" dirty="0" smtClean="0">
                <a:solidFill>
                  <a:srgbClr val="C00000"/>
                </a:solidFill>
              </a:rPr>
            </a:br>
            <a:r>
              <a:rPr lang="de-DE" sz="1200" dirty="0">
                <a:solidFill>
                  <a:srgbClr val="002060"/>
                </a:solidFill>
              </a:rPr>
              <a:t>(Stand: September 2016)</a:t>
            </a:r>
            <a:endParaRPr lang="de-DE" sz="1200" b="1" dirty="0" smtClean="0">
              <a:solidFill>
                <a:srgbClr val="C00000"/>
              </a:solidFill>
            </a:endParaRPr>
          </a:p>
          <a:p>
            <a:pPr marL="33337" indent="0">
              <a:buNone/>
            </a:pPr>
            <a:endParaRPr lang="de-DE" sz="1000" dirty="0" smtClean="0">
              <a:solidFill>
                <a:srgbClr val="002060"/>
              </a:solidFill>
            </a:endParaRPr>
          </a:p>
          <a:p>
            <a:r>
              <a:rPr lang="de-DE" sz="1800" dirty="0" err="1" smtClean="0">
                <a:solidFill>
                  <a:srgbClr val="002060"/>
                </a:solidFill>
              </a:rPr>
              <a:t>TeilnehmerInnen</a:t>
            </a:r>
            <a:r>
              <a:rPr lang="de-DE" sz="1800" dirty="0" smtClean="0">
                <a:solidFill>
                  <a:srgbClr val="002060"/>
                </a:solidFill>
              </a:rPr>
              <a:t> gesamt: ca. 1200</a:t>
            </a:r>
            <a:r>
              <a:rPr lang="de-DE" sz="1200" dirty="0" smtClean="0">
                <a:solidFill>
                  <a:srgbClr val="002060"/>
                </a:solidFill>
              </a:rPr>
              <a:t/>
            </a:r>
            <a:br>
              <a:rPr lang="de-DE" sz="1200" dirty="0" smtClean="0">
                <a:solidFill>
                  <a:srgbClr val="002060"/>
                </a:solidFill>
              </a:rPr>
            </a:br>
            <a:endParaRPr lang="de-DE" sz="1400" dirty="0" smtClean="0">
              <a:solidFill>
                <a:srgbClr val="002060"/>
              </a:solidFill>
            </a:endParaRPr>
          </a:p>
          <a:p>
            <a:r>
              <a:rPr lang="de-DE" sz="1800" dirty="0" smtClean="0">
                <a:solidFill>
                  <a:srgbClr val="002060"/>
                </a:solidFill>
              </a:rPr>
              <a:t>Lehrabschlüsse: </a:t>
            </a:r>
            <a:r>
              <a:rPr lang="de-DE" sz="1800" b="1" dirty="0" smtClean="0">
                <a:solidFill>
                  <a:srgbClr val="002060"/>
                </a:solidFill>
              </a:rPr>
              <a:t>517    </a:t>
            </a:r>
            <a:r>
              <a:rPr lang="de-DE" sz="1400" b="1" dirty="0" smtClean="0">
                <a:solidFill>
                  <a:srgbClr val="002060"/>
                </a:solidFill>
              </a:rPr>
              <a:t>ca. 78%  </a:t>
            </a:r>
            <a:r>
              <a:rPr lang="de-AT" sz="1400" b="1" dirty="0" smtClean="0">
                <a:solidFill>
                  <a:srgbClr val="002060"/>
                </a:solidFill>
              </a:rPr>
              <a:t>Erfolgsquote</a:t>
            </a:r>
            <a:r>
              <a:rPr lang="de-AT" sz="1400" b="1" dirty="0">
                <a:solidFill>
                  <a:srgbClr val="002060"/>
                </a:solidFill>
              </a:rPr>
              <a:t>, von </a:t>
            </a:r>
            <a:r>
              <a:rPr lang="de-AT" sz="1400" b="1" dirty="0" smtClean="0">
                <a:solidFill>
                  <a:srgbClr val="002060"/>
                </a:solidFill>
              </a:rPr>
              <a:t>denen, </a:t>
            </a:r>
            <a:r>
              <a:rPr lang="de-AT" sz="1400" b="1" dirty="0">
                <a:solidFill>
                  <a:srgbClr val="002060"/>
                </a:solidFill>
              </a:rPr>
              <a:t>die zu </a:t>
            </a:r>
            <a:r>
              <a:rPr lang="de-AT" sz="1400" b="1" dirty="0" smtClean="0">
                <a:solidFill>
                  <a:srgbClr val="002060"/>
                </a:solidFill>
              </a:rPr>
              <a:t/>
            </a:r>
            <a:br>
              <a:rPr lang="de-AT" sz="1400" b="1" dirty="0" smtClean="0">
                <a:solidFill>
                  <a:srgbClr val="002060"/>
                </a:solidFill>
              </a:rPr>
            </a:br>
            <a:r>
              <a:rPr lang="de-AT" sz="1400" b="1" dirty="0" smtClean="0">
                <a:solidFill>
                  <a:srgbClr val="002060"/>
                </a:solidFill>
              </a:rPr>
              <a:t> 			                </a:t>
            </a:r>
            <a:r>
              <a:rPr lang="de-AT" sz="1400" b="1" dirty="0" err="1" smtClean="0">
                <a:solidFill>
                  <a:srgbClr val="002060"/>
                </a:solidFill>
              </a:rPr>
              <a:t>Quali</a:t>
            </a:r>
            <a:r>
              <a:rPr lang="de-AT" sz="1400" b="1" dirty="0" smtClean="0">
                <a:solidFill>
                  <a:srgbClr val="002060"/>
                </a:solidFill>
              </a:rPr>
              <a:t>-Check </a:t>
            </a:r>
            <a:r>
              <a:rPr lang="de-AT" sz="1400" b="1" dirty="0">
                <a:solidFill>
                  <a:srgbClr val="002060"/>
                </a:solidFill>
              </a:rPr>
              <a:t>I + II </a:t>
            </a:r>
            <a:r>
              <a:rPr lang="de-AT" sz="1400" b="1" dirty="0" smtClean="0">
                <a:solidFill>
                  <a:srgbClr val="002060"/>
                </a:solidFill>
              </a:rPr>
              <a:t>angetreten sind</a:t>
            </a:r>
            <a:endParaRPr lang="de-AT" sz="1400" b="1" dirty="0">
              <a:solidFill>
                <a:srgbClr val="002060"/>
              </a:solidFill>
            </a:endParaRPr>
          </a:p>
          <a:p>
            <a:endParaRPr lang="de-DE" sz="1400" dirty="0" smtClean="0">
              <a:solidFill>
                <a:srgbClr val="002060"/>
              </a:solidFill>
            </a:endParaRPr>
          </a:p>
          <a:p>
            <a:r>
              <a:rPr lang="de-DE" sz="1800" dirty="0" smtClean="0">
                <a:solidFill>
                  <a:srgbClr val="002060"/>
                </a:solidFill>
              </a:rPr>
              <a:t>Abschlüsse nach Berufsgruppen:</a:t>
            </a:r>
            <a:br>
              <a:rPr lang="de-DE" sz="1800" dirty="0" smtClean="0">
                <a:solidFill>
                  <a:srgbClr val="002060"/>
                </a:solidFill>
              </a:rPr>
            </a:br>
            <a:r>
              <a:rPr lang="de-DE" sz="1600" dirty="0" smtClean="0">
                <a:solidFill>
                  <a:srgbClr val="002060"/>
                </a:solidFill>
              </a:rPr>
              <a:t>- Einzelhandel: 	47 %</a:t>
            </a:r>
            <a:br>
              <a:rPr lang="de-DE" sz="1600" dirty="0" smtClean="0">
                <a:solidFill>
                  <a:srgbClr val="002060"/>
                </a:solidFill>
              </a:rPr>
            </a:br>
            <a:r>
              <a:rPr lang="de-DE" sz="1600" dirty="0" smtClean="0">
                <a:solidFill>
                  <a:srgbClr val="002060"/>
                </a:solidFill>
              </a:rPr>
              <a:t>- Metallbearbeitung: 	21 %</a:t>
            </a:r>
            <a:br>
              <a:rPr lang="de-DE" sz="1600" dirty="0" smtClean="0">
                <a:solidFill>
                  <a:srgbClr val="002060"/>
                </a:solidFill>
              </a:rPr>
            </a:br>
            <a:r>
              <a:rPr lang="de-DE" sz="1600" dirty="0" smtClean="0">
                <a:solidFill>
                  <a:srgbClr val="002060"/>
                </a:solidFill>
              </a:rPr>
              <a:t>- Koch/Köchin:	  8 %</a:t>
            </a:r>
            <a:br>
              <a:rPr lang="de-DE" sz="1600" dirty="0" smtClean="0">
                <a:solidFill>
                  <a:srgbClr val="002060"/>
                </a:solidFill>
              </a:rPr>
            </a:br>
            <a:r>
              <a:rPr lang="de-DE" sz="1600" dirty="0" smtClean="0">
                <a:solidFill>
                  <a:srgbClr val="002060"/>
                </a:solidFill>
              </a:rPr>
              <a:t>- Betriebslogistik:	  7 %</a:t>
            </a:r>
            <a:br>
              <a:rPr lang="de-DE" sz="1600" dirty="0" smtClean="0">
                <a:solidFill>
                  <a:srgbClr val="002060"/>
                </a:solidFill>
              </a:rPr>
            </a:br>
            <a:r>
              <a:rPr lang="de-DE" sz="1600" dirty="0" smtClean="0">
                <a:solidFill>
                  <a:srgbClr val="002060"/>
                </a:solidFill>
              </a:rPr>
              <a:t>- </a:t>
            </a:r>
            <a:r>
              <a:rPr lang="de-DE" sz="1600" dirty="0" err="1" smtClean="0">
                <a:solidFill>
                  <a:srgbClr val="002060"/>
                </a:solidFill>
              </a:rPr>
              <a:t>GärtnerInnen</a:t>
            </a:r>
            <a:r>
              <a:rPr lang="de-DE" sz="1600" dirty="0" smtClean="0">
                <a:solidFill>
                  <a:srgbClr val="002060"/>
                </a:solidFill>
              </a:rPr>
              <a:t>:	  3 %</a:t>
            </a:r>
            <a:br>
              <a:rPr lang="de-DE" sz="1600" dirty="0" smtClean="0">
                <a:solidFill>
                  <a:srgbClr val="002060"/>
                </a:solidFill>
              </a:rPr>
            </a:br>
            <a:r>
              <a:rPr lang="de-DE" sz="1600" dirty="0" smtClean="0">
                <a:solidFill>
                  <a:srgbClr val="002060"/>
                </a:solidFill>
              </a:rPr>
              <a:t>- div. weitere</a:t>
            </a:r>
          </a:p>
        </p:txBody>
      </p:sp>
      <p:sp>
        <p:nvSpPr>
          <p:cNvPr id="5" name="Text Box 6"/>
          <p:cNvSpPr txBox="1">
            <a:spLocks noChangeArrowheads="1"/>
          </p:cNvSpPr>
          <p:nvPr/>
        </p:nvSpPr>
        <p:spPr bwMode="auto">
          <a:xfrm>
            <a:off x="238965" y="117478"/>
            <a:ext cx="5443378" cy="400110"/>
          </a:xfrm>
          <a:prstGeom prst="rect">
            <a:avLst/>
          </a:prstGeom>
          <a:noFill/>
          <a:ln w="9525">
            <a:noFill/>
            <a:miter lim="800000"/>
            <a:headEnd/>
            <a:tailEnd/>
          </a:ln>
        </p:spPr>
        <p:txBody>
          <a:bodyPr wrap="square">
            <a:spAutoFit/>
          </a:bodyPr>
          <a:lstStyle/>
          <a:p>
            <a:r>
              <a:rPr lang="de-AT" sz="2000" b="1" dirty="0">
                <a:solidFill>
                  <a:srgbClr val="C00000"/>
                </a:solidFill>
                <a:latin typeface="Trebuchet MS" pitchFamily="34" charset="0"/>
              </a:rPr>
              <a:t>Zahlen- Daten- Fakten</a:t>
            </a:r>
          </a:p>
        </p:txBody>
      </p:sp>
    </p:spTree>
    <p:extLst>
      <p:ext uri="{BB962C8B-B14F-4D97-AF65-F5344CB8AC3E}">
        <p14:creationId xmlns:p14="http://schemas.microsoft.com/office/powerpoint/2010/main" val="303368018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7" name="Textfeld 6"/>
          <p:cNvSpPr txBox="1"/>
          <p:nvPr/>
        </p:nvSpPr>
        <p:spPr>
          <a:xfrm>
            <a:off x="238965" y="1069586"/>
            <a:ext cx="7832031" cy="4801314"/>
          </a:xfrm>
          <a:prstGeom prst="rect">
            <a:avLst/>
          </a:prstGeom>
          <a:noFill/>
        </p:spPr>
        <p:txBody>
          <a:bodyPr wrap="square" rtlCol="0">
            <a:spAutoFit/>
          </a:bodyPr>
          <a:lstStyle/>
          <a:p>
            <a:pPr marL="285750" indent="-285750">
              <a:buFont typeface="Wingdings" panose="05000000000000000000" pitchFamily="2" charset="2"/>
              <a:buChar char="Ø"/>
            </a:pPr>
            <a:r>
              <a:rPr lang="de-AT" dirty="0" smtClean="0">
                <a:solidFill>
                  <a:srgbClr val="002060"/>
                </a:solidFill>
                <a:latin typeface="Trebuchet MS" pitchFamily="34" charset="0"/>
              </a:rPr>
              <a:t>die meisten ProjektteilnehmerInnen unterschätzen ihr Wissen und Können eher als sie es überschätzen. </a:t>
            </a:r>
            <a:br>
              <a:rPr lang="de-AT" dirty="0" smtClean="0">
                <a:solidFill>
                  <a:srgbClr val="002060"/>
                </a:solidFill>
                <a:latin typeface="Trebuchet MS" pitchFamily="34" charset="0"/>
              </a:rPr>
            </a:br>
            <a:endParaRPr lang="de-AT" dirty="0" smtClean="0">
              <a:solidFill>
                <a:srgbClr val="002060"/>
              </a:solidFill>
              <a:latin typeface="Trebuchet MS" pitchFamily="34" charset="0"/>
            </a:endParaRPr>
          </a:p>
          <a:p>
            <a:pPr marL="285750" indent="-285750">
              <a:buFont typeface="Wingdings" panose="05000000000000000000" pitchFamily="2" charset="2"/>
              <a:buChar char="Ø"/>
            </a:pPr>
            <a:r>
              <a:rPr lang="de-AT" dirty="0" smtClean="0">
                <a:solidFill>
                  <a:srgbClr val="002060"/>
                </a:solidFill>
                <a:latin typeface="Trebuchet MS" pitchFamily="34" charset="0"/>
              </a:rPr>
              <a:t>bisher eher nicht so bildungsnahe Menschen konnten davon überzeugt werden, dass Lernen auch Freude machen kann. Der Schritt zum Lehrabschluss war für die meisten „neuen“ Fachkräfte generell der Schritt in eine neue Karriere – es bereiten sich einige schon auf die nächsten, weiteren Qualifikationen vor. </a:t>
            </a:r>
          </a:p>
          <a:p>
            <a:pPr marL="285750" indent="-285750">
              <a:buFont typeface="Wingdings" panose="05000000000000000000" pitchFamily="2" charset="2"/>
              <a:buChar char="Ø"/>
            </a:pPr>
            <a:endParaRPr lang="de-AT" dirty="0" smtClean="0">
              <a:solidFill>
                <a:srgbClr val="002060"/>
              </a:solidFill>
              <a:latin typeface="Trebuchet MS" pitchFamily="34" charset="0"/>
            </a:endParaRPr>
          </a:p>
          <a:p>
            <a:pPr marL="285750" indent="-285750">
              <a:buFont typeface="Wingdings" panose="05000000000000000000" pitchFamily="2" charset="2"/>
              <a:buChar char="Ø"/>
            </a:pPr>
            <a:r>
              <a:rPr lang="de-AT" dirty="0" smtClean="0">
                <a:solidFill>
                  <a:srgbClr val="002060"/>
                </a:solidFill>
                <a:latin typeface="Trebuchet MS" pitchFamily="34" charset="0"/>
              </a:rPr>
              <a:t>ohne entsprechende Sprachkenntnisse und Willen zum Lernen sind die Chancen auf eine berufliche Weiterentwicklung stark eingeschränkt</a:t>
            </a:r>
          </a:p>
          <a:p>
            <a:pPr marL="285750" indent="-285750">
              <a:buFont typeface="Wingdings" panose="05000000000000000000" pitchFamily="2" charset="2"/>
              <a:buChar char="Ø"/>
            </a:pPr>
            <a:endParaRPr lang="de-AT" dirty="0" smtClean="0">
              <a:solidFill>
                <a:srgbClr val="002060"/>
              </a:solidFill>
              <a:latin typeface="Trebuchet MS" pitchFamily="34" charset="0"/>
            </a:endParaRPr>
          </a:p>
          <a:p>
            <a:pPr marL="285750" indent="-285750">
              <a:buFont typeface="Wingdings" panose="05000000000000000000" pitchFamily="2" charset="2"/>
              <a:buChar char="Ø"/>
            </a:pPr>
            <a:r>
              <a:rPr lang="de-AT" dirty="0" smtClean="0">
                <a:solidFill>
                  <a:srgbClr val="002060"/>
                </a:solidFill>
                <a:latin typeface="Trebuchet MS" pitchFamily="34" charset="0"/>
              </a:rPr>
              <a:t>das Selbstwertgefühl dieser frisch qualifizierten Menschen ist gestiegen, man kann sowohl den sozialen als auch integrativen Aspekt dieses Projektes nicht hoch genug einschätzen </a:t>
            </a:r>
          </a:p>
          <a:p>
            <a:pPr marL="285750" indent="-285750">
              <a:buFont typeface="Wingdings" panose="05000000000000000000" pitchFamily="2" charset="2"/>
              <a:buChar char="Ø"/>
            </a:pPr>
            <a:endParaRPr lang="de-AT" dirty="0" smtClean="0">
              <a:solidFill>
                <a:srgbClr val="002060"/>
              </a:solidFill>
              <a:latin typeface="Trebuchet MS" pitchFamily="34" charset="0"/>
            </a:endParaRPr>
          </a:p>
          <a:p>
            <a:r>
              <a:rPr lang="de-AT" dirty="0" smtClean="0">
                <a:latin typeface="Trebuchet MS" pitchFamily="34" charset="0"/>
              </a:rPr>
              <a:t> </a:t>
            </a:r>
          </a:p>
        </p:txBody>
      </p:sp>
      <p:sp>
        <p:nvSpPr>
          <p:cNvPr id="9" name="Text Box 6"/>
          <p:cNvSpPr txBox="1">
            <a:spLocks noChangeArrowheads="1"/>
          </p:cNvSpPr>
          <p:nvPr/>
        </p:nvSpPr>
        <p:spPr bwMode="auto">
          <a:xfrm>
            <a:off x="238965" y="104031"/>
            <a:ext cx="4071937" cy="400110"/>
          </a:xfrm>
          <a:prstGeom prst="rect">
            <a:avLst/>
          </a:prstGeom>
          <a:noFill/>
          <a:ln w="9525">
            <a:noFill/>
            <a:miter lim="800000"/>
            <a:headEnd/>
            <a:tailEnd/>
          </a:ln>
        </p:spPr>
        <p:txBody>
          <a:bodyPr>
            <a:spAutoFit/>
          </a:bodyPr>
          <a:lstStyle/>
          <a:p>
            <a:r>
              <a:rPr lang="de-AT" sz="2000" b="1" dirty="0" smtClean="0">
                <a:solidFill>
                  <a:srgbClr val="C00000"/>
                </a:solidFill>
                <a:latin typeface="Trebuchet MS" pitchFamily="34" charset="0"/>
              </a:rPr>
              <a:t>Erfahrungen</a:t>
            </a:r>
            <a:endParaRPr lang="de-AT" sz="2000" b="1" dirty="0">
              <a:solidFill>
                <a:srgbClr val="C00000"/>
              </a:solidFill>
              <a:latin typeface="Trebuchet MS" pitchFamily="34" charset="0"/>
            </a:endParaRPr>
          </a:p>
        </p:txBody>
      </p:sp>
    </p:spTree>
    <p:extLst>
      <p:ext uri="{BB962C8B-B14F-4D97-AF65-F5344CB8AC3E}">
        <p14:creationId xmlns:p14="http://schemas.microsoft.com/office/powerpoint/2010/main" val="35167296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Text Box 5"/>
          <p:cNvSpPr txBox="1">
            <a:spLocks noChangeArrowheads="1"/>
          </p:cNvSpPr>
          <p:nvPr/>
        </p:nvSpPr>
        <p:spPr bwMode="auto">
          <a:xfrm>
            <a:off x="238965" y="1414463"/>
            <a:ext cx="8885928" cy="4308872"/>
          </a:xfrm>
          <a:prstGeom prst="rect">
            <a:avLst/>
          </a:prstGeom>
          <a:noFill/>
          <a:ln w="9525">
            <a:noFill/>
            <a:miter lim="800000"/>
            <a:headEnd/>
            <a:tailEnd/>
          </a:ln>
        </p:spPr>
        <p:txBody>
          <a:bodyPr wrap="square">
            <a:spAutoFit/>
          </a:bodyPr>
          <a:lstStyle/>
          <a:p>
            <a:r>
              <a:rPr lang="de-AT" sz="2000" dirty="0" smtClean="0">
                <a:solidFill>
                  <a:srgbClr val="000099"/>
                </a:solidFill>
                <a:latin typeface="Trebuchet MS" pitchFamily="34" charset="0"/>
              </a:rPr>
              <a:t>In </a:t>
            </a:r>
            <a:r>
              <a:rPr lang="de-AT" sz="2000" dirty="0">
                <a:solidFill>
                  <a:srgbClr val="000099"/>
                </a:solidFill>
                <a:latin typeface="Trebuchet MS" pitchFamily="34" charset="0"/>
              </a:rPr>
              <a:t>den Arbeits- und Lerngruppen von DKW arbeiten „autochthone“ Österreicherinnen und Österreicher gemeinsam mit Mitbürgerinnen und Mitbürgern mit Migrationshintergrund. </a:t>
            </a:r>
            <a:endParaRPr lang="de-AT" sz="2000" dirty="0" smtClean="0">
              <a:solidFill>
                <a:srgbClr val="000099"/>
              </a:solidFill>
              <a:latin typeface="Trebuchet MS" pitchFamily="34" charset="0"/>
            </a:endParaRPr>
          </a:p>
          <a:p>
            <a:endParaRPr lang="de-AT" sz="2000" dirty="0">
              <a:solidFill>
                <a:srgbClr val="000099"/>
              </a:solidFill>
              <a:latin typeface="Trebuchet MS" pitchFamily="34" charset="0"/>
            </a:endParaRPr>
          </a:p>
          <a:p>
            <a:r>
              <a:rPr lang="de-AT" sz="2000" dirty="0" smtClean="0">
                <a:solidFill>
                  <a:srgbClr val="000099"/>
                </a:solidFill>
                <a:latin typeface="Trebuchet MS" pitchFamily="34" charset="0"/>
              </a:rPr>
              <a:t>Die TN </a:t>
            </a:r>
            <a:r>
              <a:rPr lang="de-AT" sz="2000" dirty="0">
                <a:solidFill>
                  <a:srgbClr val="000099"/>
                </a:solidFill>
                <a:latin typeface="Trebuchet MS" pitchFamily="34" charset="0"/>
              </a:rPr>
              <a:t>in den einzelnen Gruppen haben gelernt, dass sie sich von ihrem Banknachbarn eigentlich nur bezüglich der Sprache unterscheiden, nicht aber vom Streben nach beruflichem Erfolg und familiären Glück. </a:t>
            </a:r>
            <a:endParaRPr lang="de-AT" sz="2000" dirty="0" smtClean="0">
              <a:solidFill>
                <a:srgbClr val="000099"/>
              </a:solidFill>
              <a:latin typeface="Trebuchet MS" pitchFamily="34" charset="0"/>
            </a:endParaRPr>
          </a:p>
          <a:p>
            <a:endParaRPr lang="de-AT" sz="2000" dirty="0">
              <a:solidFill>
                <a:srgbClr val="000099"/>
              </a:solidFill>
              <a:latin typeface="Trebuchet MS" pitchFamily="34" charset="0"/>
            </a:endParaRPr>
          </a:p>
          <a:p>
            <a:r>
              <a:rPr lang="de-AT" sz="2000" dirty="0" smtClean="0">
                <a:solidFill>
                  <a:srgbClr val="000099"/>
                </a:solidFill>
                <a:latin typeface="Trebuchet MS" pitchFamily="34" charset="0"/>
              </a:rPr>
              <a:t>DKW </a:t>
            </a:r>
            <a:r>
              <a:rPr lang="de-AT" sz="2000" dirty="0">
                <a:solidFill>
                  <a:srgbClr val="000099"/>
                </a:solidFill>
                <a:latin typeface="Trebuchet MS" pitchFamily="34" charset="0"/>
              </a:rPr>
              <a:t>ist daher nebenbei auch zu einem Integrationsprojekt geworden – und das ohne zusätzliche Aufwendungen. </a:t>
            </a:r>
            <a:endParaRPr lang="de-DE" sz="2000" dirty="0">
              <a:solidFill>
                <a:srgbClr val="000099"/>
              </a:solidFill>
              <a:latin typeface="Trebuchet MS" pitchFamily="34" charset="0"/>
            </a:endParaRPr>
          </a:p>
          <a:p>
            <a:endParaRPr lang="de-AT" sz="2000" b="1" dirty="0" smtClean="0">
              <a:solidFill>
                <a:srgbClr val="000099"/>
              </a:solidFill>
              <a:latin typeface="Trebuchet MS" pitchFamily="34" charset="0"/>
            </a:endParaRPr>
          </a:p>
          <a:p>
            <a:endParaRPr lang="de-AT" sz="2000" b="1" dirty="0">
              <a:solidFill>
                <a:srgbClr val="000099"/>
              </a:solidFill>
              <a:latin typeface="Trebuchet MS" pitchFamily="34" charset="0"/>
            </a:endParaRPr>
          </a:p>
          <a:p>
            <a:r>
              <a:rPr lang="de-AT" sz="1600" i="1" dirty="0" smtClean="0">
                <a:solidFill>
                  <a:srgbClr val="000099"/>
                </a:solidFill>
                <a:latin typeface="Trebuchet MS" pitchFamily="34" charset="0"/>
              </a:rPr>
              <a:t>Beinahe </a:t>
            </a:r>
            <a:r>
              <a:rPr lang="de-AT" sz="1600" i="1" dirty="0">
                <a:solidFill>
                  <a:srgbClr val="000099"/>
                </a:solidFill>
                <a:latin typeface="Trebuchet MS" pitchFamily="34" charset="0"/>
              </a:rPr>
              <a:t>40% der Projektteilnehmer haben Migrationshintergrund – Schwerpunkt BIH und </a:t>
            </a:r>
            <a:r>
              <a:rPr lang="de-AT" sz="1600" i="1" dirty="0" smtClean="0">
                <a:solidFill>
                  <a:srgbClr val="000099"/>
                </a:solidFill>
                <a:latin typeface="Trebuchet MS" pitchFamily="34" charset="0"/>
              </a:rPr>
              <a:t>TK</a:t>
            </a:r>
            <a:endParaRPr lang="de-AT" b="1" dirty="0" smtClean="0">
              <a:solidFill>
                <a:srgbClr val="000099"/>
              </a:solidFill>
              <a:latin typeface="Trebuchet MS" pitchFamily="34" charset="0"/>
            </a:endParaRPr>
          </a:p>
          <a:p>
            <a:endParaRPr lang="de-AT" b="1" dirty="0">
              <a:solidFill>
                <a:srgbClr val="000099"/>
              </a:solidFill>
              <a:latin typeface="Trebuchet MS" pitchFamily="34" charset="0"/>
            </a:endParaRPr>
          </a:p>
        </p:txBody>
      </p:sp>
      <p:sp>
        <p:nvSpPr>
          <p:cNvPr id="9" name="Text Box 6"/>
          <p:cNvSpPr txBox="1">
            <a:spLocks noChangeArrowheads="1"/>
          </p:cNvSpPr>
          <p:nvPr/>
        </p:nvSpPr>
        <p:spPr bwMode="auto">
          <a:xfrm>
            <a:off x="238965" y="90584"/>
            <a:ext cx="4071937" cy="400110"/>
          </a:xfrm>
          <a:prstGeom prst="rect">
            <a:avLst/>
          </a:prstGeom>
          <a:noFill/>
          <a:ln w="9525">
            <a:noFill/>
            <a:miter lim="800000"/>
            <a:headEnd/>
            <a:tailEnd/>
          </a:ln>
        </p:spPr>
        <p:txBody>
          <a:bodyPr>
            <a:spAutoFit/>
          </a:bodyPr>
          <a:lstStyle/>
          <a:p>
            <a:r>
              <a:rPr lang="de-AT" sz="2000" b="1" dirty="0" smtClean="0">
                <a:solidFill>
                  <a:srgbClr val="C00000"/>
                </a:solidFill>
                <a:latin typeface="Trebuchet MS" pitchFamily="34" charset="0"/>
              </a:rPr>
              <a:t>Erfahrungen</a:t>
            </a:r>
            <a:endParaRPr lang="de-AT" sz="2000" b="1" dirty="0">
              <a:solidFill>
                <a:srgbClr val="C00000"/>
              </a:solidFill>
              <a:latin typeface="Trebuchet MS" pitchFamily="34" charset="0"/>
            </a:endParaRPr>
          </a:p>
        </p:txBody>
      </p:sp>
      <p:sp>
        <p:nvSpPr>
          <p:cNvPr id="5" name="Text Box 6"/>
          <p:cNvSpPr txBox="1">
            <a:spLocks noChangeArrowheads="1"/>
          </p:cNvSpPr>
          <p:nvPr/>
        </p:nvSpPr>
        <p:spPr bwMode="auto">
          <a:xfrm>
            <a:off x="238965" y="876301"/>
            <a:ext cx="4071937" cy="400110"/>
          </a:xfrm>
          <a:prstGeom prst="rect">
            <a:avLst/>
          </a:prstGeom>
          <a:noFill/>
          <a:ln w="9525">
            <a:noFill/>
            <a:miter lim="800000"/>
            <a:headEnd/>
            <a:tailEnd/>
          </a:ln>
        </p:spPr>
        <p:txBody>
          <a:bodyPr>
            <a:spAutoFit/>
          </a:bodyPr>
          <a:lstStyle/>
          <a:p>
            <a:r>
              <a:rPr lang="de-AT" sz="2000" b="1" dirty="0" smtClean="0">
                <a:solidFill>
                  <a:srgbClr val="C00000"/>
                </a:solidFill>
                <a:latin typeface="Trebuchet MS" pitchFamily="34" charset="0"/>
              </a:rPr>
              <a:t>Gelebte Integration</a:t>
            </a:r>
            <a:endParaRPr lang="de-AT" sz="2000" b="1" dirty="0">
              <a:solidFill>
                <a:srgbClr val="C00000"/>
              </a:solidFill>
              <a:latin typeface="Trebuchet MS" pitchFamily="34" charset="0"/>
            </a:endParaRPr>
          </a:p>
        </p:txBody>
      </p:sp>
    </p:spTree>
    <p:extLst>
      <p:ext uri="{BB962C8B-B14F-4D97-AF65-F5344CB8AC3E}">
        <p14:creationId xmlns:p14="http://schemas.microsoft.com/office/powerpoint/2010/main" val="322876801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Text Box 5"/>
          <p:cNvSpPr txBox="1">
            <a:spLocks noChangeArrowheads="1"/>
          </p:cNvSpPr>
          <p:nvPr/>
        </p:nvSpPr>
        <p:spPr bwMode="auto">
          <a:xfrm>
            <a:off x="258072" y="1071563"/>
            <a:ext cx="8638278" cy="3970318"/>
          </a:xfrm>
          <a:prstGeom prst="rect">
            <a:avLst/>
          </a:prstGeom>
          <a:noFill/>
          <a:ln w="9525">
            <a:noFill/>
            <a:miter lim="800000"/>
            <a:headEnd/>
            <a:tailEnd/>
          </a:ln>
        </p:spPr>
        <p:txBody>
          <a:bodyPr wrap="square">
            <a:spAutoFit/>
          </a:bodyPr>
          <a:lstStyle/>
          <a:p>
            <a:r>
              <a:rPr lang="de-AT" sz="2000" dirty="0" smtClean="0">
                <a:solidFill>
                  <a:srgbClr val="000099"/>
                </a:solidFill>
                <a:latin typeface="Trebuchet MS" pitchFamily="34" charset="0"/>
              </a:rPr>
              <a:t>„Du kannst was“ ist der Beweis, dass alle </a:t>
            </a:r>
            <a:r>
              <a:rPr lang="de-AT" sz="2000" dirty="0" err="1" smtClean="0">
                <a:solidFill>
                  <a:srgbClr val="000099"/>
                </a:solidFill>
                <a:latin typeface="Trebuchet MS" pitchFamily="34" charset="0"/>
              </a:rPr>
              <a:t>MitbürgerInnen</a:t>
            </a:r>
            <a:r>
              <a:rPr lang="de-AT" sz="2000" dirty="0" smtClean="0">
                <a:solidFill>
                  <a:srgbClr val="000099"/>
                </a:solidFill>
                <a:latin typeface="Trebuchet MS" pitchFamily="34" charset="0"/>
              </a:rPr>
              <a:t> – unabhängig von ihrer Herkunft - noch Potentiale ausschöpfen können, denen in der Vergangenheit entweder keine Chance auf eine Berufsausbildung geboten wurde oder die in ihrer Jugend die gebotenen Chancen (noch) nicht nutzen konnten. Sie müssen nur die Chance ergreifen, Fleiß und Zeit einsetzen, denn:</a:t>
            </a:r>
          </a:p>
          <a:p>
            <a:endParaRPr lang="de-AT" b="1" dirty="0">
              <a:solidFill>
                <a:srgbClr val="000099"/>
              </a:solidFill>
              <a:latin typeface="Trebuchet MS" pitchFamily="34" charset="0"/>
            </a:endParaRPr>
          </a:p>
          <a:p>
            <a:endParaRPr lang="de-AT" b="1" dirty="0" smtClean="0">
              <a:solidFill>
                <a:srgbClr val="000099"/>
              </a:solidFill>
              <a:latin typeface="Trebuchet MS" pitchFamily="34" charset="0"/>
            </a:endParaRPr>
          </a:p>
          <a:p>
            <a:pPr algn="ctr"/>
            <a:r>
              <a:rPr lang="de-AT" sz="4000" b="1" dirty="0" smtClean="0">
                <a:solidFill>
                  <a:srgbClr val="008000"/>
                </a:solidFill>
                <a:latin typeface="Trebuchet MS" pitchFamily="34" charset="0"/>
              </a:rPr>
              <a:t>„Du kannst was“ </a:t>
            </a:r>
          </a:p>
          <a:p>
            <a:pPr algn="ctr"/>
            <a:r>
              <a:rPr lang="de-AT" sz="2800" b="1" dirty="0" smtClean="0">
                <a:solidFill>
                  <a:srgbClr val="008000"/>
                </a:solidFill>
                <a:latin typeface="Trebuchet MS" pitchFamily="34" charset="0"/>
              </a:rPr>
              <a:t>gibt es (beinahe) kostenlos, </a:t>
            </a:r>
          </a:p>
          <a:p>
            <a:pPr algn="ctr"/>
            <a:r>
              <a:rPr lang="de-AT" sz="2800" b="1" dirty="0" smtClean="0">
                <a:solidFill>
                  <a:srgbClr val="008000"/>
                </a:solidFill>
                <a:latin typeface="Trebuchet MS" pitchFamily="34" charset="0"/>
              </a:rPr>
              <a:t>aber nicht geschenkt </a:t>
            </a:r>
          </a:p>
        </p:txBody>
      </p:sp>
      <p:sp>
        <p:nvSpPr>
          <p:cNvPr id="9" name="Text Box 6"/>
          <p:cNvSpPr txBox="1">
            <a:spLocks noChangeArrowheads="1"/>
          </p:cNvSpPr>
          <p:nvPr/>
        </p:nvSpPr>
        <p:spPr bwMode="auto">
          <a:xfrm>
            <a:off x="238965" y="90584"/>
            <a:ext cx="4071937" cy="400110"/>
          </a:xfrm>
          <a:prstGeom prst="rect">
            <a:avLst/>
          </a:prstGeom>
          <a:noFill/>
          <a:ln w="9525">
            <a:noFill/>
            <a:miter lim="800000"/>
            <a:headEnd/>
            <a:tailEnd/>
          </a:ln>
        </p:spPr>
        <p:txBody>
          <a:bodyPr>
            <a:spAutoFit/>
          </a:bodyPr>
          <a:lstStyle/>
          <a:p>
            <a:r>
              <a:rPr lang="de-AT" sz="2000" b="1" dirty="0" smtClean="0">
                <a:solidFill>
                  <a:srgbClr val="C00000"/>
                </a:solidFill>
                <a:latin typeface="Trebuchet MS" pitchFamily="34" charset="0"/>
              </a:rPr>
              <a:t>Erfahrungen</a:t>
            </a:r>
            <a:endParaRPr lang="de-AT" sz="2000" b="1" dirty="0">
              <a:solidFill>
                <a:srgbClr val="C000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Text Box 5"/>
          <p:cNvSpPr txBox="1">
            <a:spLocks noChangeArrowheads="1"/>
          </p:cNvSpPr>
          <p:nvPr/>
        </p:nvSpPr>
        <p:spPr bwMode="auto">
          <a:xfrm>
            <a:off x="258072" y="1071563"/>
            <a:ext cx="8638278" cy="4401205"/>
          </a:xfrm>
          <a:prstGeom prst="rect">
            <a:avLst/>
          </a:prstGeom>
          <a:noFill/>
          <a:ln w="9525">
            <a:noFill/>
            <a:miter lim="800000"/>
            <a:headEnd/>
            <a:tailEnd/>
          </a:ln>
        </p:spPr>
        <p:txBody>
          <a:bodyPr wrap="square">
            <a:spAutoFit/>
          </a:bodyPr>
          <a:lstStyle/>
          <a:p>
            <a:pPr marL="342900" lvl="0" indent="-342900">
              <a:buFont typeface="Wingdings" panose="05000000000000000000" pitchFamily="2" charset="2"/>
              <a:buChar char="Ø"/>
            </a:pPr>
            <a:r>
              <a:rPr lang="de-AT" sz="2000" dirty="0">
                <a:solidFill>
                  <a:srgbClr val="002060"/>
                </a:solidFill>
                <a:latin typeface="Trebuchet MS" panose="020B0603020202020204" pitchFamily="34" charset="0"/>
              </a:rPr>
              <a:t>„Endlich habe ich es schriftlich, dass ich etwas kann</a:t>
            </a:r>
            <a:r>
              <a:rPr lang="de-AT" sz="2000" dirty="0" smtClean="0">
                <a:solidFill>
                  <a:srgbClr val="002060"/>
                </a:solidFill>
                <a:latin typeface="Trebuchet MS" panose="020B0603020202020204" pitchFamily="34" charset="0"/>
              </a:rPr>
              <a:t>“</a:t>
            </a:r>
          </a:p>
          <a:p>
            <a:pPr marL="342900" lvl="0" indent="-342900">
              <a:buFont typeface="Wingdings" panose="05000000000000000000" pitchFamily="2" charset="2"/>
              <a:buChar char="Ø"/>
            </a:pPr>
            <a:endParaRPr lang="de-DE" sz="2000" dirty="0">
              <a:solidFill>
                <a:srgbClr val="002060"/>
              </a:solidFill>
              <a:latin typeface="Trebuchet MS" panose="020B0603020202020204" pitchFamily="34" charset="0"/>
            </a:endParaRPr>
          </a:p>
          <a:p>
            <a:pPr marL="342900" lvl="0" indent="-342900">
              <a:buFont typeface="Wingdings" panose="05000000000000000000" pitchFamily="2" charset="2"/>
              <a:buChar char="Ø"/>
            </a:pPr>
            <a:r>
              <a:rPr lang="de-AT" sz="2000" dirty="0">
                <a:solidFill>
                  <a:srgbClr val="002060"/>
                </a:solidFill>
                <a:latin typeface="Trebuchet MS" panose="020B0603020202020204" pitchFamily="34" charset="0"/>
              </a:rPr>
              <a:t>„Seit 20 Jahren habe ich darunter gelitten, keinen Berufsabschluss zu haben. Ich kann es gar nicht glauben, dass ich es jetzt geschafft habe</a:t>
            </a:r>
            <a:r>
              <a:rPr lang="de-AT" sz="2000" dirty="0" smtClean="0">
                <a:solidFill>
                  <a:srgbClr val="002060"/>
                </a:solidFill>
                <a:latin typeface="Trebuchet MS" panose="020B0603020202020204" pitchFamily="34" charset="0"/>
              </a:rPr>
              <a:t>“</a:t>
            </a:r>
          </a:p>
          <a:p>
            <a:pPr marL="342900" lvl="0" indent="-342900">
              <a:buFont typeface="Wingdings" panose="05000000000000000000" pitchFamily="2" charset="2"/>
              <a:buChar char="Ø"/>
            </a:pPr>
            <a:endParaRPr lang="de-DE" sz="2000" dirty="0">
              <a:solidFill>
                <a:srgbClr val="002060"/>
              </a:solidFill>
              <a:latin typeface="Trebuchet MS" panose="020B0603020202020204" pitchFamily="34" charset="0"/>
            </a:endParaRPr>
          </a:p>
          <a:p>
            <a:pPr marL="342900" lvl="0" indent="-342900">
              <a:buFont typeface="Wingdings" panose="05000000000000000000" pitchFamily="2" charset="2"/>
              <a:buChar char="Ø"/>
            </a:pPr>
            <a:r>
              <a:rPr lang="de-AT" sz="2000" dirty="0">
                <a:solidFill>
                  <a:srgbClr val="002060"/>
                </a:solidFill>
                <a:latin typeface="Trebuchet MS" panose="020B0603020202020204" pitchFamily="34" charset="0"/>
              </a:rPr>
              <a:t>„Seit „Du kannst was“ weiß ich, dass ich lernen kann</a:t>
            </a:r>
            <a:r>
              <a:rPr lang="de-AT" sz="2000" dirty="0" smtClean="0">
                <a:solidFill>
                  <a:srgbClr val="002060"/>
                </a:solidFill>
                <a:latin typeface="Trebuchet MS" panose="020B0603020202020204" pitchFamily="34" charset="0"/>
              </a:rPr>
              <a:t>.“</a:t>
            </a:r>
          </a:p>
          <a:p>
            <a:pPr marL="342900" lvl="0" indent="-342900">
              <a:buFont typeface="Wingdings" panose="05000000000000000000" pitchFamily="2" charset="2"/>
              <a:buChar char="Ø"/>
            </a:pPr>
            <a:endParaRPr lang="de-DE" sz="2000" dirty="0">
              <a:solidFill>
                <a:srgbClr val="002060"/>
              </a:solidFill>
              <a:latin typeface="Trebuchet MS" panose="020B0603020202020204" pitchFamily="34" charset="0"/>
            </a:endParaRPr>
          </a:p>
          <a:p>
            <a:pPr marL="342900" lvl="0" indent="-342900">
              <a:buFont typeface="Wingdings" panose="05000000000000000000" pitchFamily="2" charset="2"/>
              <a:buChar char="Ø"/>
            </a:pPr>
            <a:r>
              <a:rPr lang="de-AT" sz="2000" dirty="0">
                <a:solidFill>
                  <a:srgbClr val="002060"/>
                </a:solidFill>
                <a:latin typeface="Trebuchet MS" panose="020B0603020202020204" pitchFamily="34" charset="0"/>
              </a:rPr>
              <a:t>„Niemand hat mir zugetraut, dass ich etwas lernen kann – jetzt habe ich es mir selbst bewiesen, dass ich es schaffen kann</a:t>
            </a:r>
            <a:r>
              <a:rPr lang="de-AT" sz="2000" dirty="0" smtClean="0">
                <a:solidFill>
                  <a:srgbClr val="002060"/>
                </a:solidFill>
                <a:latin typeface="Trebuchet MS" panose="020B0603020202020204" pitchFamily="34" charset="0"/>
              </a:rPr>
              <a:t>“</a:t>
            </a:r>
          </a:p>
          <a:p>
            <a:pPr marL="342900" lvl="0" indent="-342900">
              <a:buFont typeface="Wingdings" panose="05000000000000000000" pitchFamily="2" charset="2"/>
              <a:buChar char="Ø"/>
            </a:pPr>
            <a:endParaRPr lang="de-DE" sz="2000" dirty="0">
              <a:solidFill>
                <a:srgbClr val="002060"/>
              </a:solidFill>
              <a:latin typeface="Trebuchet MS" panose="020B0603020202020204" pitchFamily="34" charset="0"/>
            </a:endParaRPr>
          </a:p>
          <a:p>
            <a:pPr marL="342900" lvl="0" indent="-342900">
              <a:buFont typeface="Wingdings" panose="05000000000000000000" pitchFamily="2" charset="2"/>
              <a:buChar char="Ø"/>
            </a:pPr>
            <a:r>
              <a:rPr lang="de-AT" sz="2000" dirty="0">
                <a:solidFill>
                  <a:srgbClr val="002060"/>
                </a:solidFill>
                <a:latin typeface="Trebuchet MS" panose="020B0603020202020204" pitchFamily="34" charset="0"/>
              </a:rPr>
              <a:t>„Mein Selbstwert ist total gestiegen – ich mache mit dem Lernen weiter –nächstes Ziel ist die Meisterprüfung</a:t>
            </a:r>
            <a:r>
              <a:rPr lang="de-AT" sz="2000" dirty="0" smtClean="0">
                <a:solidFill>
                  <a:srgbClr val="002060"/>
                </a:solidFill>
                <a:latin typeface="Trebuchet MS" panose="020B0603020202020204" pitchFamily="34" charset="0"/>
              </a:rPr>
              <a:t>“</a:t>
            </a:r>
          </a:p>
          <a:p>
            <a:pPr marL="342900" lvl="0" indent="-342900">
              <a:buFont typeface="Wingdings" panose="05000000000000000000" pitchFamily="2" charset="2"/>
              <a:buChar char="Ø"/>
            </a:pPr>
            <a:endParaRPr lang="de-DE" sz="2000" dirty="0">
              <a:solidFill>
                <a:srgbClr val="002060"/>
              </a:solidFill>
              <a:latin typeface="Trebuchet MS" panose="020B0603020202020204" pitchFamily="34" charset="0"/>
            </a:endParaRPr>
          </a:p>
          <a:p>
            <a:pPr marL="342900" lvl="0" indent="-342900">
              <a:buFont typeface="Wingdings" panose="05000000000000000000" pitchFamily="2" charset="2"/>
              <a:buChar char="Ø"/>
            </a:pPr>
            <a:r>
              <a:rPr lang="de-AT" sz="2000" dirty="0">
                <a:solidFill>
                  <a:srgbClr val="002060"/>
                </a:solidFill>
                <a:latin typeface="Trebuchet MS" panose="020B0603020202020204" pitchFamily="34" charset="0"/>
              </a:rPr>
              <a:t>„Alleine die Vorbildwirkung für meine Kinder war die Mühe wert“</a:t>
            </a:r>
            <a:endParaRPr lang="de-DE" sz="2000" dirty="0">
              <a:solidFill>
                <a:srgbClr val="002060"/>
              </a:solidFill>
              <a:latin typeface="Trebuchet MS" panose="020B0603020202020204" pitchFamily="34" charset="0"/>
            </a:endParaRPr>
          </a:p>
        </p:txBody>
      </p:sp>
      <p:sp>
        <p:nvSpPr>
          <p:cNvPr id="9" name="Text Box 6"/>
          <p:cNvSpPr txBox="1">
            <a:spLocks noChangeArrowheads="1"/>
          </p:cNvSpPr>
          <p:nvPr/>
        </p:nvSpPr>
        <p:spPr bwMode="auto">
          <a:xfrm>
            <a:off x="238965" y="104031"/>
            <a:ext cx="4071937" cy="400110"/>
          </a:xfrm>
          <a:prstGeom prst="rect">
            <a:avLst/>
          </a:prstGeom>
          <a:noFill/>
          <a:ln w="9525">
            <a:noFill/>
            <a:miter lim="800000"/>
            <a:headEnd/>
            <a:tailEnd/>
          </a:ln>
        </p:spPr>
        <p:txBody>
          <a:bodyPr>
            <a:spAutoFit/>
          </a:bodyPr>
          <a:lstStyle/>
          <a:p>
            <a:r>
              <a:rPr lang="de-AT" sz="2000" b="1" dirty="0" smtClean="0">
                <a:solidFill>
                  <a:srgbClr val="C00000"/>
                </a:solidFill>
                <a:latin typeface="Trebuchet MS" pitchFamily="34" charset="0"/>
              </a:rPr>
              <a:t>TN- Statements</a:t>
            </a:r>
            <a:endParaRPr lang="de-AT" sz="2000" b="1" dirty="0">
              <a:solidFill>
                <a:srgbClr val="C00000"/>
              </a:solidFill>
              <a:latin typeface="Trebuchet MS" pitchFamily="34" charset="0"/>
            </a:endParaRPr>
          </a:p>
        </p:txBody>
      </p:sp>
    </p:spTree>
    <p:extLst>
      <p:ext uri="{BB962C8B-B14F-4D97-AF65-F5344CB8AC3E}">
        <p14:creationId xmlns:p14="http://schemas.microsoft.com/office/powerpoint/2010/main" val="116492357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22" name="Text Box 6"/>
          <p:cNvSpPr txBox="1">
            <a:spLocks noChangeArrowheads="1"/>
          </p:cNvSpPr>
          <p:nvPr/>
        </p:nvSpPr>
        <p:spPr bwMode="auto">
          <a:xfrm>
            <a:off x="238965" y="104031"/>
            <a:ext cx="4071937" cy="400110"/>
          </a:xfrm>
          <a:prstGeom prst="rect">
            <a:avLst/>
          </a:prstGeom>
          <a:noFill/>
          <a:ln w="9525">
            <a:noFill/>
            <a:miter lim="800000"/>
            <a:headEnd/>
            <a:tailEnd/>
          </a:ln>
        </p:spPr>
        <p:txBody>
          <a:bodyPr>
            <a:spAutoFit/>
          </a:bodyPr>
          <a:lstStyle/>
          <a:p>
            <a:r>
              <a:rPr lang="de-AT" sz="2000" b="1" dirty="0" err="1" smtClean="0">
                <a:solidFill>
                  <a:srgbClr val="C00000"/>
                </a:solidFill>
                <a:latin typeface="Trebuchet MS" pitchFamily="34" charset="0"/>
              </a:rPr>
              <a:t>ProjektpartnerInnen</a:t>
            </a:r>
            <a:endParaRPr lang="de-AT" sz="2000" b="1" dirty="0">
              <a:solidFill>
                <a:srgbClr val="C00000"/>
              </a:solidFill>
              <a:latin typeface="Trebuchet MS" pitchFamily="34" charset="0"/>
            </a:endParaRPr>
          </a:p>
        </p:txBody>
      </p:sp>
      <p:grpSp>
        <p:nvGrpSpPr>
          <p:cNvPr id="2" name="Gruppieren 1"/>
          <p:cNvGrpSpPr/>
          <p:nvPr/>
        </p:nvGrpSpPr>
        <p:grpSpPr>
          <a:xfrm>
            <a:off x="1212188" y="1556759"/>
            <a:ext cx="6716713" cy="3475037"/>
            <a:chOff x="1212188" y="1556759"/>
            <a:chExt cx="6716713" cy="3475037"/>
          </a:xfrm>
        </p:grpSpPr>
        <p:pic>
          <p:nvPicPr>
            <p:cNvPr id="10" name="Picture 44" descr="logo[1]"/>
            <p:cNvPicPr>
              <a:picLocks noChangeAspect="1" noChangeArrowheads="1"/>
            </p:cNvPicPr>
            <p:nvPr/>
          </p:nvPicPr>
          <p:blipFill>
            <a:blip r:embed="rId3" cstate="print"/>
            <a:srcRect/>
            <a:stretch>
              <a:fillRect/>
            </a:stretch>
          </p:blipFill>
          <p:spPr bwMode="auto">
            <a:xfrm>
              <a:off x="6355688" y="3356984"/>
              <a:ext cx="842963" cy="1033462"/>
            </a:xfrm>
            <a:prstGeom prst="rect">
              <a:avLst/>
            </a:prstGeom>
            <a:noFill/>
            <a:ln w="9525">
              <a:noFill/>
              <a:miter lim="800000"/>
              <a:headEnd/>
              <a:tailEnd/>
            </a:ln>
          </p:spPr>
        </p:pic>
        <p:pic>
          <p:nvPicPr>
            <p:cNvPr id="11" name="Picture 45"/>
            <p:cNvPicPr>
              <a:picLocks noChangeAspect="1" noChangeArrowheads="1"/>
            </p:cNvPicPr>
            <p:nvPr/>
          </p:nvPicPr>
          <p:blipFill>
            <a:blip r:embed="rId4" cstate="print"/>
            <a:srcRect/>
            <a:stretch>
              <a:fillRect/>
            </a:stretch>
          </p:blipFill>
          <p:spPr bwMode="auto">
            <a:xfrm>
              <a:off x="6523963" y="2493384"/>
              <a:ext cx="1025525" cy="711200"/>
            </a:xfrm>
            <a:prstGeom prst="rect">
              <a:avLst/>
            </a:prstGeom>
            <a:noFill/>
            <a:ln w="9525">
              <a:noFill/>
              <a:miter lim="800000"/>
              <a:headEnd/>
              <a:tailEnd/>
            </a:ln>
          </p:spPr>
        </p:pic>
        <p:pic>
          <p:nvPicPr>
            <p:cNvPr id="12" name="Picture 46"/>
            <p:cNvPicPr>
              <a:picLocks noChangeAspect="1" noChangeArrowheads="1"/>
            </p:cNvPicPr>
            <p:nvPr/>
          </p:nvPicPr>
          <p:blipFill>
            <a:blip r:embed="rId5" cstate="print"/>
            <a:srcRect/>
            <a:stretch>
              <a:fillRect/>
            </a:stretch>
          </p:blipFill>
          <p:spPr bwMode="auto">
            <a:xfrm>
              <a:off x="1216951" y="2736271"/>
              <a:ext cx="2479675" cy="404812"/>
            </a:xfrm>
            <a:prstGeom prst="rect">
              <a:avLst/>
            </a:prstGeom>
            <a:noFill/>
            <a:ln w="9525">
              <a:noFill/>
              <a:miter lim="800000"/>
              <a:headEnd/>
              <a:tailEnd/>
            </a:ln>
          </p:spPr>
        </p:pic>
        <p:pic>
          <p:nvPicPr>
            <p:cNvPr id="13" name="Picture 47"/>
            <p:cNvPicPr>
              <a:picLocks noChangeAspect="1" noChangeArrowheads="1"/>
            </p:cNvPicPr>
            <p:nvPr/>
          </p:nvPicPr>
          <p:blipFill>
            <a:blip r:embed="rId6" cstate="print"/>
            <a:srcRect/>
            <a:stretch>
              <a:fillRect/>
            </a:stretch>
          </p:blipFill>
          <p:spPr bwMode="auto">
            <a:xfrm>
              <a:off x="2364713" y="1629784"/>
              <a:ext cx="1550988" cy="601662"/>
            </a:xfrm>
            <a:prstGeom prst="rect">
              <a:avLst/>
            </a:prstGeom>
            <a:noFill/>
            <a:ln w="9525">
              <a:noFill/>
              <a:miter lim="800000"/>
              <a:headEnd/>
              <a:tailEnd/>
            </a:ln>
          </p:spPr>
        </p:pic>
        <p:pic>
          <p:nvPicPr>
            <p:cNvPr id="14" name="Picture 48"/>
            <p:cNvPicPr>
              <a:picLocks noChangeAspect="1" noChangeArrowheads="1"/>
            </p:cNvPicPr>
            <p:nvPr/>
          </p:nvPicPr>
          <p:blipFill>
            <a:blip r:embed="rId7" cstate="print"/>
            <a:srcRect/>
            <a:stretch>
              <a:fillRect/>
            </a:stretch>
          </p:blipFill>
          <p:spPr bwMode="auto">
            <a:xfrm>
              <a:off x="4380838" y="1655184"/>
              <a:ext cx="2028825" cy="601662"/>
            </a:xfrm>
            <a:prstGeom prst="rect">
              <a:avLst/>
            </a:prstGeom>
            <a:noFill/>
            <a:ln w="9525">
              <a:noFill/>
              <a:miter lim="800000"/>
              <a:headEnd/>
              <a:tailEnd/>
            </a:ln>
          </p:spPr>
        </p:pic>
        <p:pic>
          <p:nvPicPr>
            <p:cNvPr id="15" name="Picture 49" descr="WKOOE_2003_klein"/>
            <p:cNvPicPr>
              <a:picLocks noChangeAspect="1" noChangeArrowheads="1"/>
            </p:cNvPicPr>
            <p:nvPr/>
          </p:nvPicPr>
          <p:blipFill>
            <a:blip r:embed="rId8" cstate="print"/>
            <a:srcRect/>
            <a:stretch>
              <a:fillRect/>
            </a:stretch>
          </p:blipFill>
          <p:spPr bwMode="auto">
            <a:xfrm>
              <a:off x="4201451" y="4580946"/>
              <a:ext cx="1466850" cy="450850"/>
            </a:xfrm>
            <a:prstGeom prst="rect">
              <a:avLst/>
            </a:prstGeom>
            <a:noFill/>
            <a:ln w="9525">
              <a:noFill/>
              <a:miter lim="800000"/>
              <a:headEnd/>
              <a:tailEnd/>
            </a:ln>
          </p:spPr>
        </p:pic>
        <p:pic>
          <p:nvPicPr>
            <p:cNvPr id="16" name="Picture 50" descr="_ak-logo-rot"/>
            <p:cNvPicPr>
              <a:picLocks noChangeAspect="1" noChangeArrowheads="1"/>
            </p:cNvPicPr>
            <p:nvPr/>
          </p:nvPicPr>
          <p:blipFill>
            <a:blip r:embed="rId9" cstate="print"/>
            <a:srcRect/>
            <a:stretch>
              <a:fillRect/>
            </a:stretch>
          </p:blipFill>
          <p:spPr bwMode="auto">
            <a:xfrm>
              <a:off x="1212188" y="1658359"/>
              <a:ext cx="712788" cy="544512"/>
            </a:xfrm>
            <a:prstGeom prst="rect">
              <a:avLst/>
            </a:prstGeom>
            <a:noFill/>
            <a:ln w="9525">
              <a:noFill/>
              <a:miter lim="800000"/>
              <a:headEnd/>
              <a:tailEnd/>
            </a:ln>
          </p:spPr>
        </p:pic>
        <p:pic>
          <p:nvPicPr>
            <p:cNvPr id="17" name="Picture 51" descr="Landeslogo OÖ 6cm"/>
            <p:cNvPicPr>
              <a:picLocks noChangeAspect="1" noChangeArrowheads="1"/>
            </p:cNvPicPr>
            <p:nvPr/>
          </p:nvPicPr>
          <p:blipFill>
            <a:blip r:embed="rId10" cstate="print"/>
            <a:srcRect/>
            <a:stretch>
              <a:fillRect/>
            </a:stretch>
          </p:blipFill>
          <p:spPr bwMode="auto">
            <a:xfrm>
              <a:off x="4233201" y="2507671"/>
              <a:ext cx="1479550" cy="720725"/>
            </a:xfrm>
            <a:prstGeom prst="rect">
              <a:avLst/>
            </a:prstGeom>
            <a:noFill/>
            <a:ln w="9525">
              <a:noFill/>
              <a:miter lim="800000"/>
              <a:headEnd/>
              <a:tailEnd/>
            </a:ln>
          </p:spPr>
        </p:pic>
        <p:pic>
          <p:nvPicPr>
            <p:cNvPr id="18" name="Picture 52" descr="FAV_07_mittel_cmyk"/>
            <p:cNvPicPr>
              <a:picLocks noChangeAspect="1" noChangeArrowheads="1"/>
            </p:cNvPicPr>
            <p:nvPr/>
          </p:nvPicPr>
          <p:blipFill>
            <a:blip r:embed="rId11" cstate="print"/>
            <a:srcRect/>
            <a:stretch>
              <a:fillRect/>
            </a:stretch>
          </p:blipFill>
          <p:spPr bwMode="auto">
            <a:xfrm>
              <a:off x="6612863" y="1556759"/>
              <a:ext cx="1316038" cy="693737"/>
            </a:xfrm>
            <a:prstGeom prst="rect">
              <a:avLst/>
            </a:prstGeom>
            <a:noFill/>
            <a:ln w="9525">
              <a:noFill/>
              <a:miter lim="800000"/>
              <a:headEnd/>
              <a:tailEnd/>
            </a:ln>
          </p:spPr>
        </p:pic>
        <p:pic>
          <p:nvPicPr>
            <p:cNvPr id="19" name="Picture 53"/>
            <p:cNvPicPr>
              <a:picLocks noChangeAspect="1" noChangeArrowheads="1"/>
            </p:cNvPicPr>
            <p:nvPr/>
          </p:nvPicPr>
          <p:blipFill>
            <a:blip r:embed="rId12" cstate="print"/>
            <a:srcRect/>
            <a:stretch>
              <a:fillRect/>
            </a:stretch>
          </p:blipFill>
          <p:spPr bwMode="auto">
            <a:xfrm>
              <a:off x="1248701" y="3501446"/>
              <a:ext cx="1016000" cy="582612"/>
            </a:xfrm>
            <a:prstGeom prst="rect">
              <a:avLst/>
            </a:prstGeom>
            <a:noFill/>
            <a:ln w="9525">
              <a:noFill/>
              <a:miter lim="800000"/>
              <a:headEnd/>
              <a:tailEnd/>
            </a:ln>
          </p:spPr>
        </p:pic>
        <p:pic>
          <p:nvPicPr>
            <p:cNvPr id="20" name="Picture 54"/>
            <p:cNvPicPr>
              <a:picLocks noChangeAspect="1" noChangeArrowheads="1"/>
            </p:cNvPicPr>
            <p:nvPr/>
          </p:nvPicPr>
          <p:blipFill>
            <a:blip r:embed="rId13" cstate="print"/>
            <a:srcRect/>
            <a:stretch>
              <a:fillRect/>
            </a:stretch>
          </p:blipFill>
          <p:spPr bwMode="auto">
            <a:xfrm>
              <a:off x="3445801" y="3645909"/>
              <a:ext cx="1690688" cy="533400"/>
            </a:xfrm>
            <a:prstGeom prst="rect">
              <a:avLst/>
            </a:prstGeom>
            <a:noFill/>
            <a:ln w="9525">
              <a:noFill/>
              <a:miter lim="800000"/>
              <a:headEnd/>
              <a:tailEnd/>
            </a:ln>
          </p:spPr>
        </p:pic>
        <p:pic>
          <p:nvPicPr>
            <p:cNvPr id="23" name="Picture 2" descr="I:\kb\_vhs\_FB6\GBZ\ÖA\Logos u Fotos\Logos\SponsorLogo VHS.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48701" y="4461751"/>
              <a:ext cx="2357174" cy="5567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974639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2" name="Inhaltsplatzhalter 1"/>
          <p:cNvSpPr>
            <a:spLocks noGrp="1"/>
          </p:cNvSpPr>
          <p:nvPr>
            <p:ph idx="1"/>
          </p:nvPr>
        </p:nvSpPr>
        <p:spPr>
          <a:xfrm>
            <a:off x="430213" y="1987062"/>
            <a:ext cx="8229600" cy="3854938"/>
          </a:xfrm>
        </p:spPr>
        <p:txBody>
          <a:bodyPr/>
          <a:lstStyle/>
          <a:p>
            <a:r>
              <a:rPr lang="de-AT" dirty="0" smtClean="0"/>
              <a:t>Allgemeine Projektinformationen</a:t>
            </a:r>
          </a:p>
          <a:p>
            <a:r>
              <a:rPr lang="de-AT" dirty="0" smtClean="0"/>
              <a:t>Der Weg durchs Projekt</a:t>
            </a:r>
          </a:p>
          <a:p>
            <a:r>
              <a:rPr lang="de-AT" dirty="0" smtClean="0"/>
              <a:t>Berufe</a:t>
            </a:r>
          </a:p>
          <a:p>
            <a:r>
              <a:rPr lang="de-AT" dirty="0" smtClean="0"/>
              <a:t>Rechtliche Basis</a:t>
            </a:r>
          </a:p>
          <a:p>
            <a:r>
              <a:rPr lang="de-AT" dirty="0" smtClean="0"/>
              <a:t>Zahlen – Daten - Fakten</a:t>
            </a:r>
          </a:p>
          <a:p>
            <a:r>
              <a:rPr lang="de-AT" dirty="0" smtClean="0"/>
              <a:t>Erfahrungen</a:t>
            </a:r>
          </a:p>
          <a:p>
            <a:r>
              <a:rPr lang="de-AT" dirty="0" smtClean="0"/>
              <a:t>TN-Statements</a:t>
            </a:r>
          </a:p>
          <a:p>
            <a:r>
              <a:rPr lang="de-AT" dirty="0" err="1" smtClean="0"/>
              <a:t>ProjektpartnerInnen</a:t>
            </a:r>
            <a:endParaRPr lang="de-AT" dirty="0" smtClean="0"/>
          </a:p>
          <a:p>
            <a:pPr marL="0" indent="0">
              <a:buNone/>
            </a:pPr>
            <a:endParaRPr lang="de-AT" dirty="0"/>
          </a:p>
        </p:txBody>
      </p:sp>
      <p:sp>
        <p:nvSpPr>
          <p:cNvPr id="5" name="Rectangle 1"/>
          <p:cNvSpPr>
            <a:spLocks noChangeArrowheads="1"/>
          </p:cNvSpPr>
          <p:nvPr/>
        </p:nvSpPr>
        <p:spPr bwMode="auto">
          <a:xfrm>
            <a:off x="247816" y="1071719"/>
            <a:ext cx="864853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de-DE" sz="2400" b="1" dirty="0" smtClean="0">
                <a:solidFill>
                  <a:srgbClr val="000099"/>
                </a:solidFill>
                <a:latin typeface="Trebuchet MS" pitchFamily="34" charset="0"/>
                <a:ea typeface="Lucida Sans Unicode" charset="0"/>
                <a:cs typeface="Lucida Sans Unicode" charset="0"/>
              </a:rPr>
              <a:t>INHALTE </a:t>
            </a:r>
          </a:p>
        </p:txBody>
      </p:sp>
    </p:spTree>
    <p:extLst>
      <p:ext uri="{BB962C8B-B14F-4D97-AF65-F5344CB8AC3E}">
        <p14:creationId xmlns:p14="http://schemas.microsoft.com/office/powerpoint/2010/main" val="422161310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5" name="Textfeld 4"/>
          <p:cNvSpPr txBox="1"/>
          <p:nvPr/>
        </p:nvSpPr>
        <p:spPr>
          <a:xfrm>
            <a:off x="238965" y="1101126"/>
            <a:ext cx="8641907" cy="4893647"/>
          </a:xfrm>
          <a:prstGeom prst="rect">
            <a:avLst/>
          </a:prstGeom>
          <a:noFill/>
        </p:spPr>
        <p:txBody>
          <a:bodyPr wrap="square" rtlCol="0">
            <a:spAutoFit/>
          </a:bodyPr>
          <a:lstStyle/>
          <a:p>
            <a:pPr algn="ctr"/>
            <a:r>
              <a:rPr lang="de-DE" sz="2000" dirty="0" smtClean="0">
                <a:latin typeface="Trebuchet MS" pitchFamily="34" charset="0"/>
              </a:rPr>
              <a:t> </a:t>
            </a:r>
            <a:r>
              <a:rPr lang="de-DE" sz="3600" b="1" dirty="0" smtClean="0">
                <a:solidFill>
                  <a:srgbClr val="000099"/>
                </a:solidFill>
                <a:latin typeface="Trebuchet MS" pitchFamily="34" charset="0"/>
              </a:rPr>
              <a:t>„Du kannst was!“ </a:t>
            </a:r>
            <a:br>
              <a:rPr lang="de-DE" sz="3600" b="1" dirty="0" smtClean="0">
                <a:solidFill>
                  <a:srgbClr val="000099"/>
                </a:solidFill>
                <a:latin typeface="Trebuchet MS" pitchFamily="34" charset="0"/>
              </a:rPr>
            </a:br>
            <a:r>
              <a:rPr lang="de-DE" b="1" dirty="0" smtClean="0">
                <a:solidFill>
                  <a:srgbClr val="000099"/>
                </a:solidFill>
                <a:latin typeface="Trebuchet MS" pitchFamily="34" charset="0"/>
              </a:rPr>
              <a:t/>
            </a:r>
            <a:br>
              <a:rPr lang="de-DE" b="1" dirty="0" smtClean="0">
                <a:solidFill>
                  <a:srgbClr val="000099"/>
                </a:solidFill>
                <a:latin typeface="Trebuchet MS" pitchFamily="34" charset="0"/>
              </a:rPr>
            </a:br>
            <a:r>
              <a:rPr lang="de-DE" sz="2400" b="1" dirty="0" smtClean="0">
                <a:solidFill>
                  <a:srgbClr val="000099"/>
                </a:solidFill>
                <a:latin typeface="Trebuchet MS" pitchFamily="34" charset="0"/>
              </a:rPr>
              <a:t>bietet die Chance, informell und non-formal erworbene Kompetenzen anzuerkennen und so einen Lehrabschluss in ausgewählten Berufsgruppen zu erhalten.</a:t>
            </a:r>
          </a:p>
          <a:p>
            <a:endParaRPr lang="de-DE" sz="1400" dirty="0" smtClean="0">
              <a:latin typeface="Trebuchet MS" pitchFamily="34" charset="0"/>
            </a:endParaRPr>
          </a:p>
          <a:p>
            <a:r>
              <a:rPr lang="de-DE" sz="1400" dirty="0" smtClean="0">
                <a:latin typeface="Trebuchet MS" pitchFamily="34" charset="0"/>
              </a:rPr>
              <a:t> </a:t>
            </a:r>
            <a:endParaRPr lang="de-AT" sz="1400" dirty="0" smtClean="0">
              <a:latin typeface="Trebuchet MS" pitchFamily="34" charset="0"/>
            </a:endParaRPr>
          </a:p>
          <a:p>
            <a:r>
              <a:rPr lang="de-DE" b="1" dirty="0" smtClean="0">
                <a:solidFill>
                  <a:srgbClr val="008000"/>
                </a:solidFill>
                <a:latin typeface="Trebuchet MS" pitchFamily="34" charset="0"/>
              </a:rPr>
              <a:t>„Informell“ = 	selbst angeeignet und/oder durch Erfahrungen in der Arbeit 		angeeignet</a:t>
            </a:r>
            <a:br>
              <a:rPr lang="de-DE" b="1" dirty="0" smtClean="0">
                <a:solidFill>
                  <a:srgbClr val="008000"/>
                </a:solidFill>
                <a:latin typeface="Trebuchet MS" pitchFamily="34" charset="0"/>
              </a:rPr>
            </a:br>
            <a:r>
              <a:rPr lang="de-DE" b="1" dirty="0" smtClean="0">
                <a:solidFill>
                  <a:srgbClr val="008000"/>
                </a:solidFill>
                <a:latin typeface="Trebuchet MS" pitchFamily="34" charset="0"/>
              </a:rPr>
              <a:t>		(trägt wesentlich zum Kompetenzprofil einer Person bei)</a:t>
            </a:r>
          </a:p>
          <a:p>
            <a:endParaRPr lang="de-DE" b="1" dirty="0">
              <a:latin typeface="Trebuchet MS" pitchFamily="34" charset="0"/>
            </a:endParaRPr>
          </a:p>
          <a:p>
            <a:r>
              <a:rPr lang="de-DE" b="1" dirty="0">
                <a:solidFill>
                  <a:srgbClr val="008000"/>
                </a:solidFill>
                <a:latin typeface="Trebuchet MS" pitchFamily="34" charset="0"/>
              </a:rPr>
              <a:t>„Non-formal“ </a:t>
            </a:r>
            <a:r>
              <a:rPr lang="de-DE" b="1" dirty="0" smtClean="0">
                <a:solidFill>
                  <a:srgbClr val="008000"/>
                </a:solidFill>
                <a:latin typeface="Trebuchet MS" pitchFamily="34" charset="0"/>
              </a:rPr>
              <a:t>=	Lernen, in einem institutionellen Rahmen (z.B. Angebote der 		Erwachsenenbildung) </a:t>
            </a:r>
            <a:r>
              <a:rPr lang="de-DE" b="1" dirty="0">
                <a:solidFill>
                  <a:srgbClr val="008000"/>
                </a:solidFill>
                <a:latin typeface="Trebuchet MS" pitchFamily="34" charset="0"/>
              </a:rPr>
              <a:t>ohne </a:t>
            </a:r>
            <a:r>
              <a:rPr lang="de-DE" b="1" dirty="0" smtClean="0">
                <a:solidFill>
                  <a:srgbClr val="008000"/>
                </a:solidFill>
                <a:latin typeface="Trebuchet MS" pitchFamily="34" charset="0"/>
              </a:rPr>
              <a:t>öffentlich-rechtlichen Abschluss,</a:t>
            </a:r>
            <a:br>
              <a:rPr lang="de-DE" b="1" dirty="0" smtClean="0">
                <a:solidFill>
                  <a:srgbClr val="008000"/>
                </a:solidFill>
                <a:latin typeface="Trebuchet MS" pitchFamily="34" charset="0"/>
              </a:rPr>
            </a:br>
            <a:r>
              <a:rPr lang="de-DE" b="1" dirty="0" smtClean="0">
                <a:solidFill>
                  <a:srgbClr val="008000"/>
                </a:solidFill>
                <a:latin typeface="Trebuchet MS" pitchFamily="34" charset="0"/>
              </a:rPr>
              <a:t>		aber </a:t>
            </a:r>
            <a:r>
              <a:rPr lang="de-DE" b="1" dirty="0">
                <a:solidFill>
                  <a:srgbClr val="008000"/>
                </a:solidFill>
                <a:latin typeface="Trebuchet MS" pitchFamily="34" charset="0"/>
              </a:rPr>
              <a:t>auch bei der </a:t>
            </a:r>
            <a:r>
              <a:rPr lang="de-DE" b="1" dirty="0" smtClean="0">
                <a:solidFill>
                  <a:srgbClr val="008000"/>
                </a:solidFill>
                <a:latin typeface="Trebuchet MS" pitchFamily="34" charset="0"/>
              </a:rPr>
              <a:t>Feuerwehr oder beim Roten Kreuz</a:t>
            </a:r>
            <a:r>
              <a:rPr lang="de-AT" b="1" dirty="0" smtClean="0">
                <a:solidFill>
                  <a:srgbClr val="008000"/>
                </a:solidFill>
                <a:latin typeface="Trebuchet MS" pitchFamily="34" charset="0"/>
              </a:rPr>
              <a:t> etc.</a:t>
            </a:r>
            <a:endParaRPr lang="de-AT" b="1" dirty="0">
              <a:solidFill>
                <a:srgbClr val="008000"/>
              </a:solidFill>
              <a:latin typeface="Trebuchet MS" pitchFamily="34" charset="0"/>
            </a:endParaRPr>
          </a:p>
          <a:p>
            <a:r>
              <a:rPr lang="de-DE" sz="1400" dirty="0" smtClean="0">
                <a:latin typeface="Trebuchet MS" pitchFamily="34" charset="0"/>
              </a:rPr>
              <a:t> </a:t>
            </a:r>
            <a:endParaRPr lang="de-AT" sz="1400" dirty="0" smtClean="0">
              <a:latin typeface="Trebuchet MS" pitchFamily="34" charset="0"/>
            </a:endParaRPr>
          </a:p>
          <a:p>
            <a:endParaRPr lang="de-AT" dirty="0"/>
          </a:p>
        </p:txBody>
      </p:sp>
      <p:sp>
        <p:nvSpPr>
          <p:cNvPr id="6" name="Text Box 6"/>
          <p:cNvSpPr txBox="1">
            <a:spLocks noChangeArrowheads="1"/>
          </p:cNvSpPr>
          <p:nvPr/>
        </p:nvSpPr>
        <p:spPr bwMode="auto">
          <a:xfrm>
            <a:off x="238964" y="163268"/>
            <a:ext cx="4071937" cy="400110"/>
          </a:xfrm>
          <a:prstGeom prst="rect">
            <a:avLst/>
          </a:prstGeom>
          <a:noFill/>
          <a:ln w="9525">
            <a:noFill/>
            <a:miter lim="800000"/>
            <a:headEnd/>
            <a:tailEnd/>
          </a:ln>
        </p:spPr>
        <p:txBody>
          <a:bodyPr>
            <a:spAutoFit/>
          </a:bodyPr>
          <a:lstStyle/>
          <a:p>
            <a:r>
              <a:rPr lang="de-AT" sz="2000" b="1" dirty="0" smtClean="0">
                <a:solidFill>
                  <a:srgbClr val="C00000"/>
                </a:solidFill>
                <a:latin typeface="Trebuchet MS" pitchFamily="34" charset="0"/>
              </a:rPr>
              <a:t>Allgemeine Projektinfos</a:t>
            </a:r>
            <a:endParaRPr lang="de-AT" sz="2000" b="1" dirty="0">
              <a:solidFill>
                <a:srgbClr val="C00000"/>
              </a:solidFill>
              <a:latin typeface="Trebuchet MS" pitchFamily="34" charset="0"/>
            </a:endParaRPr>
          </a:p>
        </p:txBody>
      </p:sp>
    </p:spTree>
    <p:extLst>
      <p:ext uri="{BB962C8B-B14F-4D97-AF65-F5344CB8AC3E}">
        <p14:creationId xmlns:p14="http://schemas.microsoft.com/office/powerpoint/2010/main" val="98815628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Rectangle 1"/>
          <p:cNvSpPr>
            <a:spLocks noChangeArrowheads="1"/>
          </p:cNvSpPr>
          <p:nvPr/>
        </p:nvSpPr>
        <p:spPr bwMode="auto">
          <a:xfrm>
            <a:off x="247816" y="944688"/>
            <a:ext cx="8648534"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DE" b="1" dirty="0" smtClean="0">
                <a:solidFill>
                  <a:srgbClr val="000099"/>
                </a:solidFill>
                <a:latin typeface="Trebuchet MS" pitchFamily="34" charset="0"/>
                <a:ea typeface="Lucida Sans Unicode" charset="0"/>
                <a:cs typeface="Lucida Sans Unicode" charset="0"/>
              </a:rPr>
              <a:t>Gründe, warum kein Berufsabschluss wie z.B. eine Lehrabschlussprüfung erreicht wurde:</a:t>
            </a:r>
          </a:p>
          <a:p>
            <a:endParaRPr lang="de-DE" b="1" dirty="0" smtClean="0">
              <a:solidFill>
                <a:srgbClr val="000000"/>
              </a:solidFill>
              <a:latin typeface="Trebuchet MS" pitchFamily="34" charset="0"/>
              <a:ea typeface="Lucida Sans Unicode" charset="0"/>
              <a:cs typeface="Lucida Sans Unicode" charset="0"/>
            </a:endParaRPr>
          </a:p>
          <a:p>
            <a:endParaRPr lang="de-DE" b="1" dirty="0" smtClean="0">
              <a:solidFill>
                <a:srgbClr val="000000"/>
              </a:solidFill>
              <a:latin typeface="Trebuchet MS" pitchFamily="34" charset="0"/>
              <a:ea typeface="Lucida Sans Unicode" charset="0"/>
              <a:cs typeface="Lucida Sans Unicode" charset="0"/>
            </a:endParaRPr>
          </a:p>
          <a:p>
            <a:pPr>
              <a:buFont typeface="Wingdings" pitchFamily="2" charset="2"/>
              <a:buChar char="Ø"/>
            </a:pPr>
            <a:r>
              <a:rPr lang="de-DE" b="1" dirty="0" smtClean="0">
                <a:solidFill>
                  <a:srgbClr val="000000"/>
                </a:solidFill>
                <a:latin typeface="Trebuchet MS" pitchFamily="34" charset="0"/>
                <a:ea typeface="Lucida Sans Unicode" charset="0"/>
                <a:cs typeface="Lucida Sans Unicode" charset="0"/>
              </a:rPr>
              <a:t> 	Abbruch der Lehre</a:t>
            </a:r>
          </a:p>
          <a:p>
            <a:pPr>
              <a:buFont typeface="Wingdings" pitchFamily="2" charset="2"/>
              <a:buChar char="Ø"/>
            </a:pPr>
            <a:endParaRPr lang="de-DE" b="1" dirty="0" smtClean="0">
              <a:solidFill>
                <a:srgbClr val="000000"/>
              </a:solidFill>
              <a:latin typeface="Trebuchet MS" pitchFamily="34" charset="0"/>
              <a:ea typeface="Lucida Sans Unicode" charset="0"/>
              <a:cs typeface="Lucida Sans Unicode" charset="0"/>
            </a:endParaRPr>
          </a:p>
          <a:p>
            <a:pPr>
              <a:buFont typeface="Wingdings" pitchFamily="2" charset="2"/>
              <a:buChar char="Ø"/>
            </a:pPr>
            <a:r>
              <a:rPr lang="de-DE" b="1" dirty="0" smtClean="0">
                <a:solidFill>
                  <a:srgbClr val="000000"/>
                </a:solidFill>
                <a:latin typeface="Trebuchet MS" pitchFamily="34" charset="0"/>
                <a:ea typeface="Lucida Sans Unicode" charset="0"/>
                <a:cs typeface="Lucida Sans Unicode" charset="0"/>
              </a:rPr>
              <a:t> 	Prüfungsangst</a:t>
            </a:r>
          </a:p>
          <a:p>
            <a:pPr>
              <a:buFont typeface="Wingdings" pitchFamily="2" charset="2"/>
              <a:buChar char="Ø"/>
            </a:pPr>
            <a:endParaRPr lang="de-DE" b="1" dirty="0" smtClean="0">
              <a:solidFill>
                <a:srgbClr val="000000"/>
              </a:solidFill>
              <a:latin typeface="Trebuchet MS" pitchFamily="34" charset="0"/>
              <a:ea typeface="Lucida Sans Unicode" charset="0"/>
              <a:cs typeface="Lucida Sans Unicode" charset="0"/>
            </a:endParaRPr>
          </a:p>
          <a:p>
            <a:pPr>
              <a:buFont typeface="Wingdings" pitchFamily="2" charset="2"/>
              <a:buChar char="Ø"/>
            </a:pPr>
            <a:r>
              <a:rPr lang="de-DE" b="1" dirty="0" smtClean="0">
                <a:solidFill>
                  <a:srgbClr val="000000"/>
                </a:solidFill>
                <a:latin typeface="Trebuchet MS" pitchFamily="34" charset="0"/>
                <a:ea typeface="Lucida Sans Unicode" charset="0"/>
                <a:cs typeface="Lucida Sans Unicode" charset="0"/>
              </a:rPr>
              <a:t> 	„Ich habe in der Jugend Geld verdienen müssen“.</a:t>
            </a:r>
          </a:p>
          <a:p>
            <a:pPr>
              <a:buFont typeface="Wingdings" pitchFamily="2" charset="2"/>
              <a:buChar char="Ø"/>
            </a:pPr>
            <a:endParaRPr lang="de-DE" b="1" dirty="0" smtClean="0">
              <a:solidFill>
                <a:srgbClr val="000000"/>
              </a:solidFill>
              <a:latin typeface="Trebuchet MS" pitchFamily="34" charset="0"/>
              <a:ea typeface="Lucida Sans Unicode" charset="0"/>
              <a:cs typeface="Lucida Sans Unicode" charset="0"/>
            </a:endParaRPr>
          </a:p>
          <a:p>
            <a:pPr>
              <a:buFont typeface="Wingdings" pitchFamily="2" charset="2"/>
              <a:buChar char="Ø"/>
            </a:pPr>
            <a:r>
              <a:rPr lang="de-AT" b="1" dirty="0">
                <a:solidFill>
                  <a:srgbClr val="000000"/>
                </a:solidFill>
                <a:latin typeface="Trebuchet MS" pitchFamily="34" charset="0"/>
                <a:ea typeface="Lucida Sans Unicode" charset="0"/>
                <a:cs typeface="Lucida Sans Unicode" charset="0"/>
              </a:rPr>
              <a:t> </a:t>
            </a:r>
            <a:r>
              <a:rPr lang="de-AT" b="1" dirty="0" smtClean="0">
                <a:solidFill>
                  <a:srgbClr val="000000"/>
                </a:solidFill>
                <a:latin typeface="Trebuchet MS" pitchFamily="34" charset="0"/>
                <a:ea typeface="Lucida Sans Unicode" charset="0"/>
                <a:cs typeface="Lucida Sans Unicode" charset="0"/>
              </a:rPr>
              <a:t>	Abschluss wird in Österreich formal nicht anerkannt</a:t>
            </a:r>
          </a:p>
          <a:p>
            <a:pPr>
              <a:buFont typeface="Wingdings" pitchFamily="2" charset="2"/>
              <a:buChar char="Ø"/>
            </a:pPr>
            <a:endParaRPr lang="de-AT" b="1" dirty="0" smtClean="0">
              <a:solidFill>
                <a:srgbClr val="000000"/>
              </a:solidFill>
              <a:latin typeface="Trebuchet MS" pitchFamily="34" charset="0"/>
              <a:ea typeface="Lucida Sans Unicode" charset="0"/>
              <a:cs typeface="Lucida Sans Unicode" charset="0"/>
            </a:endParaRPr>
          </a:p>
          <a:p>
            <a:pPr>
              <a:buFont typeface="Wingdings" pitchFamily="2" charset="2"/>
              <a:buChar char="Ø"/>
            </a:pPr>
            <a:r>
              <a:rPr lang="de-AT" b="1" dirty="0">
                <a:solidFill>
                  <a:srgbClr val="000000"/>
                </a:solidFill>
                <a:latin typeface="Trebuchet MS" pitchFamily="34" charset="0"/>
                <a:ea typeface="Lucida Sans Unicode" charset="0"/>
                <a:cs typeface="Lucida Sans Unicode" charset="0"/>
              </a:rPr>
              <a:t> </a:t>
            </a:r>
            <a:r>
              <a:rPr lang="de-AT" b="1" dirty="0" smtClean="0">
                <a:solidFill>
                  <a:srgbClr val="000000"/>
                </a:solidFill>
                <a:latin typeface="Trebuchet MS" pitchFamily="34" charset="0"/>
                <a:ea typeface="Lucida Sans Unicode" charset="0"/>
                <a:cs typeface="Lucida Sans Unicode" charset="0"/>
              </a:rPr>
              <a:t>	Wechsel in einen anderen Beruf, ohne allerdings im neuen Beruf eine 	formale Ausbildung abgeschlossen zu haben</a:t>
            </a:r>
          </a:p>
          <a:p>
            <a:r>
              <a:rPr lang="de-DE" sz="1400" dirty="0" smtClean="0"/>
              <a:t> </a:t>
            </a:r>
            <a:endParaRPr lang="de-AT" sz="1400" dirty="0"/>
          </a:p>
        </p:txBody>
      </p:sp>
      <p:sp>
        <p:nvSpPr>
          <p:cNvPr id="5" name="Text Box 6"/>
          <p:cNvSpPr txBox="1">
            <a:spLocks noChangeArrowheads="1"/>
          </p:cNvSpPr>
          <p:nvPr/>
        </p:nvSpPr>
        <p:spPr bwMode="auto">
          <a:xfrm>
            <a:off x="229440" y="157819"/>
            <a:ext cx="6704760" cy="400110"/>
          </a:xfrm>
          <a:prstGeom prst="rect">
            <a:avLst/>
          </a:prstGeom>
          <a:noFill/>
          <a:ln w="9525">
            <a:noFill/>
            <a:miter lim="800000"/>
            <a:headEnd/>
            <a:tailEnd/>
          </a:ln>
        </p:spPr>
        <p:txBody>
          <a:bodyPr wrap="square">
            <a:spAutoFit/>
          </a:bodyPr>
          <a:lstStyle/>
          <a:p>
            <a:r>
              <a:rPr lang="de-AT" sz="2000" b="1" dirty="0">
                <a:solidFill>
                  <a:srgbClr val="C00000"/>
                </a:solidFill>
                <a:latin typeface="Trebuchet MS" pitchFamily="34" charset="0"/>
              </a:rPr>
              <a:t>Allgemeine </a:t>
            </a:r>
            <a:r>
              <a:rPr lang="de-AT" sz="2000" b="1" dirty="0" smtClean="0">
                <a:solidFill>
                  <a:srgbClr val="C00000"/>
                </a:solidFill>
                <a:latin typeface="Trebuchet MS" pitchFamily="34" charset="0"/>
              </a:rPr>
              <a:t>Projektinfos  - Ausgangssituation</a:t>
            </a:r>
            <a:endParaRPr lang="de-AT" sz="2000" b="1" dirty="0">
              <a:solidFill>
                <a:srgbClr val="C00000"/>
              </a:solidFill>
              <a:latin typeface="Trebuchet MS"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Rectangle 1"/>
          <p:cNvSpPr>
            <a:spLocks noChangeArrowheads="1"/>
          </p:cNvSpPr>
          <p:nvPr/>
        </p:nvSpPr>
        <p:spPr bwMode="auto">
          <a:xfrm>
            <a:off x="228355" y="988521"/>
            <a:ext cx="8657385"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de-DE" sz="2600" b="1" dirty="0" smtClean="0">
                <a:solidFill>
                  <a:srgbClr val="C00000"/>
                </a:solidFill>
                <a:latin typeface="Trebuchet MS" pitchFamily="34" charset="0"/>
              </a:rPr>
              <a:t>ZIELGRUPPE</a:t>
            </a:r>
            <a:r>
              <a:rPr lang="de-DE" b="1" dirty="0" smtClean="0">
                <a:solidFill>
                  <a:srgbClr val="000099"/>
                </a:solidFill>
                <a:latin typeface="Trebuchet MS" pitchFamily="34" charset="0"/>
                <a:ea typeface="Lucida Sans Unicode" charset="0"/>
                <a:cs typeface="Lucida Sans Unicode" charset="0"/>
              </a:rPr>
              <a:t/>
            </a:r>
            <a:br>
              <a:rPr lang="de-DE" b="1" dirty="0" smtClean="0">
                <a:solidFill>
                  <a:srgbClr val="000099"/>
                </a:solidFill>
                <a:latin typeface="Trebuchet MS" pitchFamily="34" charset="0"/>
                <a:ea typeface="Lucida Sans Unicode" charset="0"/>
                <a:cs typeface="Lucida Sans Unicode" charset="0"/>
              </a:rPr>
            </a:br>
            <a:endParaRPr lang="de-DE" b="1" dirty="0">
              <a:solidFill>
                <a:srgbClr val="000099"/>
              </a:solidFill>
              <a:latin typeface="Trebuchet MS" pitchFamily="34" charset="0"/>
              <a:ea typeface="Lucida Sans Unicode" charset="0"/>
              <a:cs typeface="Lucida Sans Unicode" charset="0"/>
            </a:endParaRPr>
          </a:p>
          <a:p>
            <a:pPr marL="285750" indent="-285750">
              <a:buFont typeface="Wingdings" panose="05000000000000000000" pitchFamily="2" charset="2"/>
              <a:buChar char="Ø"/>
            </a:pPr>
            <a:r>
              <a:rPr lang="en-GB" dirty="0" err="1">
                <a:solidFill>
                  <a:srgbClr val="002060"/>
                </a:solidFill>
                <a:latin typeface="Trebuchet MS" pitchFamily="34" charset="0"/>
              </a:rPr>
              <a:t>mindestens</a:t>
            </a:r>
            <a:r>
              <a:rPr lang="en-GB" dirty="0">
                <a:solidFill>
                  <a:srgbClr val="002060"/>
                </a:solidFill>
                <a:latin typeface="Trebuchet MS" pitchFamily="34" charset="0"/>
              </a:rPr>
              <a:t> 22-jährige </a:t>
            </a:r>
            <a:r>
              <a:rPr lang="en-GB" dirty="0" err="1">
                <a:solidFill>
                  <a:srgbClr val="002060"/>
                </a:solidFill>
                <a:latin typeface="Trebuchet MS" pitchFamily="34" charset="0"/>
              </a:rPr>
              <a:t>OberösterreicherInnen</a:t>
            </a:r>
            <a:r>
              <a:rPr lang="en-GB" dirty="0">
                <a:solidFill>
                  <a:srgbClr val="002060"/>
                </a:solidFill>
                <a:latin typeface="Trebuchet MS" pitchFamily="34" charset="0"/>
              </a:rPr>
              <a:t>,  die der </a:t>
            </a:r>
            <a:r>
              <a:rPr lang="en-GB" dirty="0" err="1">
                <a:solidFill>
                  <a:srgbClr val="002060"/>
                </a:solidFill>
                <a:latin typeface="Trebuchet MS" pitchFamily="34" charset="0"/>
              </a:rPr>
              <a:t>Gruppe</a:t>
            </a:r>
            <a:r>
              <a:rPr lang="en-GB" dirty="0">
                <a:solidFill>
                  <a:srgbClr val="002060"/>
                </a:solidFill>
                <a:latin typeface="Trebuchet MS" pitchFamily="34" charset="0"/>
              </a:rPr>
              <a:t> der </a:t>
            </a:r>
            <a:r>
              <a:rPr lang="en-GB" dirty="0" err="1">
                <a:solidFill>
                  <a:srgbClr val="002060"/>
                </a:solidFill>
                <a:latin typeface="Trebuchet MS" pitchFamily="34" charset="0"/>
              </a:rPr>
              <a:t>Niedrigqualifizierten</a:t>
            </a:r>
            <a:r>
              <a:rPr lang="en-GB" dirty="0">
                <a:solidFill>
                  <a:srgbClr val="002060"/>
                </a:solidFill>
                <a:latin typeface="Trebuchet MS" pitchFamily="34" charset="0"/>
              </a:rPr>
              <a:t> </a:t>
            </a:r>
            <a:r>
              <a:rPr lang="en-GB" dirty="0" err="1">
                <a:solidFill>
                  <a:srgbClr val="002060"/>
                </a:solidFill>
                <a:latin typeface="Trebuchet MS" pitchFamily="34" charset="0"/>
              </a:rPr>
              <a:t>bzw</a:t>
            </a:r>
            <a:r>
              <a:rPr lang="en-GB" dirty="0">
                <a:solidFill>
                  <a:srgbClr val="002060"/>
                </a:solidFill>
                <a:latin typeface="Trebuchet MS" pitchFamily="34" charset="0"/>
              </a:rPr>
              <a:t>. </a:t>
            </a:r>
            <a:r>
              <a:rPr lang="en-GB" dirty="0" err="1">
                <a:solidFill>
                  <a:srgbClr val="002060"/>
                </a:solidFill>
                <a:latin typeface="Trebuchet MS" pitchFamily="34" charset="0"/>
              </a:rPr>
              <a:t>Bildungsfernen</a:t>
            </a:r>
            <a:r>
              <a:rPr lang="en-GB" dirty="0">
                <a:solidFill>
                  <a:srgbClr val="002060"/>
                </a:solidFill>
                <a:latin typeface="Trebuchet MS" pitchFamily="34" charset="0"/>
              </a:rPr>
              <a:t> </a:t>
            </a:r>
            <a:r>
              <a:rPr lang="en-GB" dirty="0" err="1">
                <a:solidFill>
                  <a:srgbClr val="002060"/>
                </a:solidFill>
                <a:latin typeface="Trebuchet MS" pitchFamily="34" charset="0"/>
              </a:rPr>
              <a:t>ohne</a:t>
            </a:r>
            <a:r>
              <a:rPr lang="en-GB" dirty="0">
                <a:solidFill>
                  <a:srgbClr val="002060"/>
                </a:solidFill>
                <a:latin typeface="Trebuchet MS" pitchFamily="34" charset="0"/>
              </a:rPr>
              <a:t> </a:t>
            </a:r>
            <a:r>
              <a:rPr lang="en-GB" dirty="0" err="1">
                <a:solidFill>
                  <a:srgbClr val="002060"/>
                </a:solidFill>
                <a:latin typeface="Trebuchet MS" pitchFamily="34" charset="0"/>
              </a:rPr>
              <a:t>formalen</a:t>
            </a:r>
            <a:r>
              <a:rPr lang="en-GB" dirty="0">
                <a:solidFill>
                  <a:srgbClr val="002060"/>
                </a:solidFill>
                <a:latin typeface="Trebuchet MS" pitchFamily="34" charset="0"/>
              </a:rPr>
              <a:t> </a:t>
            </a:r>
            <a:r>
              <a:rPr lang="en-GB" dirty="0" err="1">
                <a:solidFill>
                  <a:srgbClr val="002060"/>
                </a:solidFill>
                <a:latin typeface="Trebuchet MS" pitchFamily="34" charset="0"/>
              </a:rPr>
              <a:t>Berufsabschluss</a:t>
            </a:r>
            <a:r>
              <a:rPr lang="en-GB" dirty="0">
                <a:solidFill>
                  <a:srgbClr val="002060"/>
                </a:solidFill>
                <a:latin typeface="Trebuchet MS" pitchFamily="34" charset="0"/>
              </a:rPr>
              <a:t> </a:t>
            </a:r>
            <a:r>
              <a:rPr lang="en-GB" dirty="0" err="1">
                <a:solidFill>
                  <a:srgbClr val="002060"/>
                </a:solidFill>
                <a:latin typeface="Trebuchet MS" pitchFamily="34" charset="0"/>
              </a:rPr>
              <a:t>zuzuordnen</a:t>
            </a:r>
            <a:r>
              <a:rPr lang="en-GB" dirty="0">
                <a:solidFill>
                  <a:srgbClr val="002060"/>
                </a:solidFill>
                <a:latin typeface="Trebuchet MS" pitchFamily="34" charset="0"/>
              </a:rPr>
              <a:t> </a:t>
            </a:r>
            <a:r>
              <a:rPr lang="en-GB" dirty="0" err="1">
                <a:solidFill>
                  <a:srgbClr val="002060"/>
                </a:solidFill>
                <a:latin typeface="Trebuchet MS" pitchFamily="34" charset="0"/>
              </a:rPr>
              <a:t>sind</a:t>
            </a:r>
            <a:r>
              <a:rPr lang="en-GB" dirty="0">
                <a:solidFill>
                  <a:srgbClr val="002060"/>
                </a:solidFill>
                <a:latin typeface="Trebuchet MS" pitchFamily="34" charset="0"/>
              </a:rPr>
              <a:t>, </a:t>
            </a:r>
            <a:r>
              <a:rPr lang="en-GB" dirty="0" err="1">
                <a:solidFill>
                  <a:srgbClr val="002060"/>
                </a:solidFill>
                <a:latin typeface="Trebuchet MS" pitchFamily="34" charset="0"/>
              </a:rPr>
              <a:t>aber</a:t>
            </a:r>
            <a:r>
              <a:rPr lang="en-GB" dirty="0">
                <a:solidFill>
                  <a:srgbClr val="002060"/>
                </a:solidFill>
                <a:latin typeface="Trebuchet MS" pitchFamily="34" charset="0"/>
              </a:rPr>
              <a:t> </a:t>
            </a:r>
            <a:r>
              <a:rPr lang="en-GB" dirty="0" err="1">
                <a:solidFill>
                  <a:srgbClr val="002060"/>
                </a:solidFill>
                <a:latin typeface="Trebuchet MS" pitchFamily="34" charset="0"/>
              </a:rPr>
              <a:t>über</a:t>
            </a:r>
            <a:r>
              <a:rPr lang="en-GB" dirty="0">
                <a:solidFill>
                  <a:srgbClr val="002060"/>
                </a:solidFill>
                <a:latin typeface="Trebuchet MS" pitchFamily="34" charset="0"/>
              </a:rPr>
              <a:t> </a:t>
            </a:r>
            <a:r>
              <a:rPr lang="en-GB" dirty="0" err="1">
                <a:solidFill>
                  <a:srgbClr val="002060"/>
                </a:solidFill>
                <a:latin typeface="Trebuchet MS" pitchFamily="34" charset="0"/>
              </a:rPr>
              <a:t>praktische</a:t>
            </a:r>
            <a:r>
              <a:rPr lang="en-GB" dirty="0">
                <a:solidFill>
                  <a:srgbClr val="002060"/>
                </a:solidFill>
                <a:latin typeface="Trebuchet MS" pitchFamily="34" charset="0"/>
              </a:rPr>
              <a:t> </a:t>
            </a:r>
            <a:r>
              <a:rPr lang="en-GB" dirty="0" err="1">
                <a:solidFill>
                  <a:srgbClr val="002060"/>
                </a:solidFill>
                <a:latin typeface="Trebuchet MS" pitchFamily="34" charset="0"/>
              </a:rPr>
              <a:t>Berufserfahrung</a:t>
            </a:r>
            <a:r>
              <a:rPr lang="en-GB" dirty="0">
                <a:solidFill>
                  <a:srgbClr val="002060"/>
                </a:solidFill>
                <a:latin typeface="Trebuchet MS" pitchFamily="34" charset="0"/>
              </a:rPr>
              <a:t> </a:t>
            </a:r>
            <a:r>
              <a:rPr lang="en-GB" dirty="0" err="1">
                <a:solidFill>
                  <a:srgbClr val="002060"/>
                </a:solidFill>
                <a:latin typeface="Trebuchet MS" pitchFamily="34" charset="0"/>
              </a:rPr>
              <a:t>verfügen</a:t>
            </a:r>
            <a:endParaRPr lang="en-GB" dirty="0">
              <a:solidFill>
                <a:srgbClr val="002060"/>
              </a:solidFill>
              <a:latin typeface="Trebuchet MS" pitchFamily="34" charset="0"/>
            </a:endParaRPr>
          </a:p>
          <a:p>
            <a:endParaRPr lang="en-GB" sz="1600" dirty="0">
              <a:solidFill>
                <a:srgbClr val="002060"/>
              </a:solidFill>
              <a:latin typeface="Trebuchet MS" pitchFamily="34" charset="0"/>
            </a:endParaRPr>
          </a:p>
          <a:p>
            <a:pPr marL="285750" indent="-285750">
              <a:buFont typeface="Wingdings" panose="05000000000000000000" pitchFamily="2" charset="2"/>
              <a:buChar char="Ø"/>
            </a:pPr>
            <a:r>
              <a:rPr lang="en-GB" dirty="0" err="1">
                <a:solidFill>
                  <a:srgbClr val="002060"/>
                </a:solidFill>
                <a:latin typeface="Trebuchet MS" pitchFamily="34" charset="0"/>
              </a:rPr>
              <a:t>BerufsumsteigerInnen</a:t>
            </a:r>
            <a:r>
              <a:rPr lang="en-GB" dirty="0">
                <a:solidFill>
                  <a:srgbClr val="002060"/>
                </a:solidFill>
                <a:latin typeface="Trebuchet MS" pitchFamily="34" charset="0"/>
              </a:rPr>
              <a:t>, die </a:t>
            </a:r>
            <a:r>
              <a:rPr lang="en-GB" dirty="0" err="1">
                <a:solidFill>
                  <a:srgbClr val="002060"/>
                </a:solidFill>
                <a:latin typeface="Trebuchet MS" pitchFamily="34" charset="0"/>
              </a:rPr>
              <a:t>zwar</a:t>
            </a:r>
            <a:r>
              <a:rPr lang="en-GB" dirty="0">
                <a:solidFill>
                  <a:srgbClr val="002060"/>
                </a:solidFill>
                <a:latin typeface="Trebuchet MS" pitchFamily="34" charset="0"/>
              </a:rPr>
              <a:t> </a:t>
            </a:r>
            <a:r>
              <a:rPr lang="en-GB" dirty="0" err="1">
                <a:solidFill>
                  <a:srgbClr val="002060"/>
                </a:solidFill>
                <a:latin typeface="Trebuchet MS" pitchFamily="34" charset="0"/>
              </a:rPr>
              <a:t>einen</a:t>
            </a:r>
            <a:r>
              <a:rPr lang="en-GB" dirty="0">
                <a:solidFill>
                  <a:srgbClr val="002060"/>
                </a:solidFill>
                <a:latin typeface="Trebuchet MS" pitchFamily="34" charset="0"/>
              </a:rPr>
              <a:t> </a:t>
            </a:r>
            <a:r>
              <a:rPr lang="en-GB" dirty="0" err="1">
                <a:solidFill>
                  <a:srgbClr val="002060"/>
                </a:solidFill>
                <a:latin typeface="Trebuchet MS" pitchFamily="34" charset="0"/>
              </a:rPr>
              <a:t>Beruf</a:t>
            </a:r>
            <a:r>
              <a:rPr lang="en-GB" dirty="0">
                <a:solidFill>
                  <a:srgbClr val="002060"/>
                </a:solidFill>
                <a:latin typeface="Trebuchet MS" pitchFamily="34" charset="0"/>
              </a:rPr>
              <a:t> </a:t>
            </a:r>
            <a:r>
              <a:rPr lang="en-GB" dirty="0" err="1">
                <a:solidFill>
                  <a:srgbClr val="002060"/>
                </a:solidFill>
                <a:latin typeface="Trebuchet MS" pitchFamily="34" charset="0"/>
              </a:rPr>
              <a:t>erlernt</a:t>
            </a:r>
            <a:r>
              <a:rPr lang="en-GB" dirty="0">
                <a:solidFill>
                  <a:srgbClr val="002060"/>
                </a:solidFill>
                <a:latin typeface="Trebuchet MS" pitchFamily="34" charset="0"/>
              </a:rPr>
              <a:t> </a:t>
            </a:r>
            <a:r>
              <a:rPr lang="en-GB" dirty="0" err="1">
                <a:solidFill>
                  <a:srgbClr val="002060"/>
                </a:solidFill>
                <a:latin typeface="Trebuchet MS" pitchFamily="34" charset="0"/>
              </a:rPr>
              <a:t>haben</a:t>
            </a:r>
            <a:r>
              <a:rPr lang="en-GB" dirty="0">
                <a:solidFill>
                  <a:srgbClr val="002060"/>
                </a:solidFill>
                <a:latin typeface="Trebuchet MS" pitchFamily="34" charset="0"/>
              </a:rPr>
              <a:t>, </a:t>
            </a:r>
            <a:r>
              <a:rPr lang="en-GB" dirty="0" err="1">
                <a:solidFill>
                  <a:srgbClr val="002060"/>
                </a:solidFill>
                <a:latin typeface="Trebuchet MS" pitchFamily="34" charset="0"/>
              </a:rPr>
              <a:t>diesen</a:t>
            </a:r>
            <a:r>
              <a:rPr lang="en-GB" dirty="0">
                <a:solidFill>
                  <a:srgbClr val="002060"/>
                </a:solidFill>
                <a:latin typeface="Trebuchet MS" pitchFamily="34" charset="0"/>
              </a:rPr>
              <a:t> </a:t>
            </a:r>
            <a:r>
              <a:rPr lang="en-GB" dirty="0" err="1">
                <a:solidFill>
                  <a:srgbClr val="002060"/>
                </a:solidFill>
                <a:latin typeface="Trebuchet MS" pitchFamily="34" charset="0"/>
              </a:rPr>
              <a:t>aber</a:t>
            </a:r>
            <a:r>
              <a:rPr lang="en-GB" dirty="0">
                <a:solidFill>
                  <a:srgbClr val="002060"/>
                </a:solidFill>
                <a:latin typeface="Trebuchet MS" pitchFamily="34" charset="0"/>
              </a:rPr>
              <a:t> </a:t>
            </a:r>
            <a:r>
              <a:rPr lang="en-GB" dirty="0" err="1">
                <a:solidFill>
                  <a:srgbClr val="002060"/>
                </a:solidFill>
                <a:latin typeface="Trebuchet MS" pitchFamily="34" charset="0"/>
              </a:rPr>
              <a:t>nicht</a:t>
            </a:r>
            <a:r>
              <a:rPr lang="en-GB" dirty="0">
                <a:solidFill>
                  <a:srgbClr val="002060"/>
                </a:solidFill>
                <a:latin typeface="Trebuchet MS" pitchFamily="34" charset="0"/>
              </a:rPr>
              <a:t> </a:t>
            </a:r>
            <a:r>
              <a:rPr lang="en-GB" dirty="0" err="1">
                <a:solidFill>
                  <a:srgbClr val="002060"/>
                </a:solidFill>
                <a:latin typeface="Trebuchet MS" pitchFamily="34" charset="0"/>
              </a:rPr>
              <a:t>mehr</a:t>
            </a:r>
            <a:r>
              <a:rPr lang="en-GB" dirty="0">
                <a:solidFill>
                  <a:srgbClr val="002060"/>
                </a:solidFill>
                <a:latin typeface="Trebuchet MS" pitchFamily="34" charset="0"/>
              </a:rPr>
              <a:t> </a:t>
            </a:r>
            <a:r>
              <a:rPr lang="en-GB" dirty="0" err="1">
                <a:solidFill>
                  <a:srgbClr val="002060"/>
                </a:solidFill>
                <a:latin typeface="Trebuchet MS" pitchFamily="34" charset="0"/>
              </a:rPr>
              <a:t>ausüben</a:t>
            </a:r>
            <a:r>
              <a:rPr lang="en-GB" dirty="0">
                <a:solidFill>
                  <a:srgbClr val="002060"/>
                </a:solidFill>
                <a:latin typeface="Trebuchet MS" pitchFamily="34" charset="0"/>
              </a:rPr>
              <a:t>, </a:t>
            </a:r>
            <a:r>
              <a:rPr lang="en-GB" dirty="0" err="1">
                <a:solidFill>
                  <a:srgbClr val="002060"/>
                </a:solidFill>
                <a:latin typeface="Trebuchet MS" pitchFamily="34" charset="0"/>
              </a:rPr>
              <a:t>sondern</a:t>
            </a:r>
            <a:r>
              <a:rPr lang="en-GB" dirty="0">
                <a:solidFill>
                  <a:srgbClr val="002060"/>
                </a:solidFill>
                <a:latin typeface="Trebuchet MS" pitchFamily="34" charset="0"/>
              </a:rPr>
              <a:t> in </a:t>
            </a:r>
            <a:r>
              <a:rPr lang="en-GB" dirty="0" err="1">
                <a:solidFill>
                  <a:srgbClr val="002060"/>
                </a:solidFill>
                <a:latin typeface="Trebuchet MS" pitchFamily="34" charset="0"/>
              </a:rPr>
              <a:t>einem</a:t>
            </a:r>
            <a:r>
              <a:rPr lang="en-GB" dirty="0">
                <a:solidFill>
                  <a:srgbClr val="002060"/>
                </a:solidFill>
                <a:latin typeface="Trebuchet MS" pitchFamily="34" charset="0"/>
              </a:rPr>
              <a:t> </a:t>
            </a:r>
            <a:r>
              <a:rPr lang="en-GB" dirty="0" err="1">
                <a:solidFill>
                  <a:srgbClr val="002060"/>
                </a:solidFill>
                <a:latin typeface="Trebuchet MS" pitchFamily="34" charset="0"/>
              </a:rPr>
              <a:t>anderen</a:t>
            </a:r>
            <a:r>
              <a:rPr lang="en-GB" dirty="0">
                <a:solidFill>
                  <a:srgbClr val="002060"/>
                </a:solidFill>
                <a:latin typeface="Trebuchet MS" pitchFamily="34" charset="0"/>
              </a:rPr>
              <a:t> </a:t>
            </a:r>
            <a:r>
              <a:rPr lang="en-GB" dirty="0" err="1">
                <a:solidFill>
                  <a:srgbClr val="002060"/>
                </a:solidFill>
                <a:latin typeface="Trebuchet MS" pitchFamily="34" charset="0"/>
              </a:rPr>
              <a:t>Beruf</a:t>
            </a:r>
            <a:r>
              <a:rPr lang="en-GB" dirty="0">
                <a:solidFill>
                  <a:srgbClr val="002060"/>
                </a:solidFill>
                <a:latin typeface="Trebuchet MS" pitchFamily="34" charset="0"/>
              </a:rPr>
              <a:t> </a:t>
            </a:r>
            <a:r>
              <a:rPr lang="en-GB" dirty="0" err="1">
                <a:solidFill>
                  <a:srgbClr val="002060"/>
                </a:solidFill>
                <a:latin typeface="Trebuchet MS" pitchFamily="34" charset="0"/>
              </a:rPr>
              <a:t>tätig</a:t>
            </a:r>
            <a:r>
              <a:rPr lang="en-GB" dirty="0">
                <a:solidFill>
                  <a:srgbClr val="002060"/>
                </a:solidFill>
                <a:latin typeface="Trebuchet MS" pitchFamily="34" charset="0"/>
              </a:rPr>
              <a:t> </a:t>
            </a:r>
            <a:r>
              <a:rPr lang="en-GB" dirty="0" err="1">
                <a:solidFill>
                  <a:srgbClr val="002060"/>
                </a:solidFill>
                <a:latin typeface="Trebuchet MS" pitchFamily="34" charset="0"/>
              </a:rPr>
              <a:t>sind</a:t>
            </a:r>
            <a:r>
              <a:rPr lang="en-GB" dirty="0">
                <a:solidFill>
                  <a:srgbClr val="002060"/>
                </a:solidFill>
                <a:latin typeface="Trebuchet MS" pitchFamily="34" charset="0"/>
              </a:rPr>
              <a:t> und </a:t>
            </a:r>
            <a:r>
              <a:rPr lang="en-GB" dirty="0" err="1">
                <a:solidFill>
                  <a:srgbClr val="002060"/>
                </a:solidFill>
                <a:latin typeface="Trebuchet MS" pitchFamily="34" charset="0"/>
              </a:rPr>
              <a:t>nunmehr</a:t>
            </a:r>
            <a:r>
              <a:rPr lang="en-GB" dirty="0">
                <a:solidFill>
                  <a:srgbClr val="002060"/>
                </a:solidFill>
                <a:latin typeface="Trebuchet MS" pitchFamily="34" charset="0"/>
              </a:rPr>
              <a:t> in </a:t>
            </a:r>
            <a:r>
              <a:rPr lang="en-GB" dirty="0" err="1">
                <a:solidFill>
                  <a:srgbClr val="002060"/>
                </a:solidFill>
                <a:latin typeface="Trebuchet MS" pitchFamily="34" charset="0"/>
              </a:rPr>
              <a:t>diesem</a:t>
            </a:r>
            <a:r>
              <a:rPr lang="en-GB" dirty="0">
                <a:solidFill>
                  <a:srgbClr val="002060"/>
                </a:solidFill>
                <a:latin typeface="Trebuchet MS" pitchFamily="34" charset="0"/>
              </a:rPr>
              <a:t> </a:t>
            </a:r>
            <a:r>
              <a:rPr lang="en-GB" dirty="0" err="1">
                <a:solidFill>
                  <a:srgbClr val="002060"/>
                </a:solidFill>
                <a:latin typeface="Trebuchet MS" pitchFamily="34" charset="0"/>
              </a:rPr>
              <a:t>Beruf</a:t>
            </a:r>
            <a:r>
              <a:rPr lang="en-GB" dirty="0">
                <a:solidFill>
                  <a:srgbClr val="002060"/>
                </a:solidFill>
                <a:latin typeface="Trebuchet MS" pitchFamily="34" charset="0"/>
              </a:rPr>
              <a:t> </a:t>
            </a:r>
            <a:r>
              <a:rPr lang="en-GB" dirty="0" err="1">
                <a:solidFill>
                  <a:srgbClr val="002060"/>
                </a:solidFill>
                <a:latin typeface="Trebuchet MS" pitchFamily="34" charset="0"/>
              </a:rPr>
              <a:t>auch</a:t>
            </a:r>
            <a:r>
              <a:rPr lang="en-GB" dirty="0">
                <a:solidFill>
                  <a:srgbClr val="002060"/>
                </a:solidFill>
                <a:latin typeface="Trebuchet MS" pitchFamily="34" charset="0"/>
              </a:rPr>
              <a:t> </a:t>
            </a:r>
            <a:r>
              <a:rPr lang="en-GB" dirty="0" err="1">
                <a:solidFill>
                  <a:srgbClr val="002060"/>
                </a:solidFill>
                <a:latin typeface="Trebuchet MS" pitchFamily="34" charset="0"/>
              </a:rPr>
              <a:t>einen</a:t>
            </a:r>
            <a:r>
              <a:rPr lang="en-GB" dirty="0">
                <a:solidFill>
                  <a:srgbClr val="002060"/>
                </a:solidFill>
                <a:latin typeface="Trebuchet MS" pitchFamily="34" charset="0"/>
              </a:rPr>
              <a:t> </a:t>
            </a:r>
            <a:r>
              <a:rPr lang="en-GB" dirty="0" err="1">
                <a:solidFill>
                  <a:srgbClr val="002060"/>
                </a:solidFill>
                <a:latin typeface="Trebuchet MS" pitchFamily="34" charset="0"/>
              </a:rPr>
              <a:t>formalen</a:t>
            </a:r>
            <a:r>
              <a:rPr lang="en-GB" dirty="0">
                <a:solidFill>
                  <a:srgbClr val="002060"/>
                </a:solidFill>
                <a:latin typeface="Trebuchet MS" pitchFamily="34" charset="0"/>
              </a:rPr>
              <a:t> </a:t>
            </a:r>
            <a:r>
              <a:rPr lang="en-GB" dirty="0" err="1">
                <a:solidFill>
                  <a:srgbClr val="002060"/>
                </a:solidFill>
                <a:latin typeface="Trebuchet MS" pitchFamily="34" charset="0"/>
              </a:rPr>
              <a:t>Berufsabschluss</a:t>
            </a:r>
            <a:r>
              <a:rPr lang="en-GB" dirty="0">
                <a:solidFill>
                  <a:srgbClr val="002060"/>
                </a:solidFill>
                <a:latin typeface="Trebuchet MS" pitchFamily="34" charset="0"/>
              </a:rPr>
              <a:t> </a:t>
            </a:r>
            <a:r>
              <a:rPr lang="en-GB" dirty="0" err="1">
                <a:solidFill>
                  <a:srgbClr val="002060"/>
                </a:solidFill>
                <a:latin typeface="Trebuchet MS" pitchFamily="34" charset="0"/>
              </a:rPr>
              <a:t>anstreben</a:t>
            </a:r>
            <a:r>
              <a:rPr lang="en-GB" dirty="0">
                <a:solidFill>
                  <a:srgbClr val="002060"/>
                </a:solidFill>
                <a:latin typeface="Trebuchet MS" pitchFamily="34" charset="0"/>
              </a:rPr>
              <a:t> </a:t>
            </a:r>
          </a:p>
          <a:p>
            <a:endParaRPr lang="en-GB" dirty="0">
              <a:solidFill>
                <a:srgbClr val="002060"/>
              </a:solidFill>
              <a:latin typeface="Trebuchet MS" pitchFamily="34" charset="0"/>
            </a:endParaRPr>
          </a:p>
          <a:p>
            <a:pPr marL="285750" indent="-285750">
              <a:buFont typeface="Wingdings" panose="05000000000000000000" pitchFamily="2" charset="2"/>
              <a:buChar char="Ø"/>
            </a:pPr>
            <a:r>
              <a:rPr lang="en-GB" dirty="0" err="1">
                <a:solidFill>
                  <a:srgbClr val="002060"/>
                </a:solidFill>
                <a:latin typeface="Trebuchet MS" pitchFamily="34" charset="0"/>
              </a:rPr>
              <a:t>Männer</a:t>
            </a:r>
            <a:r>
              <a:rPr lang="en-GB" dirty="0">
                <a:solidFill>
                  <a:srgbClr val="002060"/>
                </a:solidFill>
                <a:latin typeface="Trebuchet MS" pitchFamily="34" charset="0"/>
              </a:rPr>
              <a:t> und Frauen </a:t>
            </a:r>
            <a:r>
              <a:rPr lang="en-GB" dirty="0" err="1">
                <a:solidFill>
                  <a:srgbClr val="002060"/>
                </a:solidFill>
                <a:latin typeface="Trebuchet MS" pitchFamily="34" charset="0"/>
              </a:rPr>
              <a:t>mit</a:t>
            </a:r>
            <a:r>
              <a:rPr lang="en-GB" dirty="0">
                <a:solidFill>
                  <a:srgbClr val="002060"/>
                </a:solidFill>
                <a:latin typeface="Trebuchet MS" pitchFamily="34" charset="0"/>
              </a:rPr>
              <a:t> </a:t>
            </a:r>
            <a:r>
              <a:rPr lang="en-GB" dirty="0" err="1">
                <a:solidFill>
                  <a:srgbClr val="002060"/>
                </a:solidFill>
                <a:latin typeface="Trebuchet MS" pitchFamily="34" charset="0"/>
              </a:rPr>
              <a:t>Migrationshintergrund</a:t>
            </a:r>
            <a:r>
              <a:rPr lang="en-GB" dirty="0">
                <a:solidFill>
                  <a:srgbClr val="002060"/>
                </a:solidFill>
                <a:latin typeface="Trebuchet MS" pitchFamily="34" charset="0"/>
              </a:rPr>
              <a:t> </a:t>
            </a:r>
            <a:r>
              <a:rPr lang="en-GB" dirty="0" err="1">
                <a:solidFill>
                  <a:srgbClr val="002060"/>
                </a:solidFill>
                <a:latin typeface="Trebuchet MS" pitchFamily="34" charset="0"/>
              </a:rPr>
              <a:t>ohne</a:t>
            </a:r>
            <a:r>
              <a:rPr lang="en-GB" dirty="0">
                <a:solidFill>
                  <a:srgbClr val="002060"/>
                </a:solidFill>
                <a:latin typeface="Trebuchet MS" pitchFamily="34" charset="0"/>
              </a:rPr>
              <a:t> </a:t>
            </a:r>
            <a:r>
              <a:rPr lang="en-GB" dirty="0" err="1">
                <a:solidFill>
                  <a:srgbClr val="002060"/>
                </a:solidFill>
                <a:latin typeface="Trebuchet MS" pitchFamily="34" charset="0"/>
              </a:rPr>
              <a:t>anerkannten</a:t>
            </a:r>
            <a:r>
              <a:rPr lang="en-GB" dirty="0">
                <a:solidFill>
                  <a:srgbClr val="002060"/>
                </a:solidFill>
                <a:latin typeface="Trebuchet MS" pitchFamily="34" charset="0"/>
              </a:rPr>
              <a:t> </a:t>
            </a:r>
            <a:r>
              <a:rPr lang="en-GB" dirty="0" err="1">
                <a:solidFill>
                  <a:srgbClr val="002060"/>
                </a:solidFill>
                <a:latin typeface="Trebuchet MS" pitchFamily="34" charset="0"/>
              </a:rPr>
              <a:t>Berufsabschluss</a:t>
            </a:r>
            <a:r>
              <a:rPr lang="en-GB" dirty="0">
                <a:solidFill>
                  <a:srgbClr val="002060"/>
                </a:solidFill>
                <a:latin typeface="Trebuchet MS" pitchFamily="34" charset="0"/>
              </a:rPr>
              <a:t>, die </a:t>
            </a:r>
            <a:r>
              <a:rPr lang="en-GB" dirty="0" err="1">
                <a:solidFill>
                  <a:srgbClr val="002060"/>
                </a:solidFill>
                <a:latin typeface="Trebuchet MS" pitchFamily="34" charset="0"/>
              </a:rPr>
              <a:t>aber</a:t>
            </a:r>
            <a:r>
              <a:rPr lang="en-GB" dirty="0">
                <a:solidFill>
                  <a:srgbClr val="002060"/>
                </a:solidFill>
                <a:latin typeface="Trebuchet MS" pitchFamily="34" charset="0"/>
              </a:rPr>
              <a:t> </a:t>
            </a:r>
            <a:r>
              <a:rPr lang="en-GB" dirty="0" err="1">
                <a:solidFill>
                  <a:srgbClr val="002060"/>
                </a:solidFill>
                <a:latin typeface="Trebuchet MS" pitchFamily="34" charset="0"/>
              </a:rPr>
              <a:t>über</a:t>
            </a:r>
            <a:r>
              <a:rPr lang="en-GB" dirty="0">
                <a:solidFill>
                  <a:srgbClr val="002060"/>
                </a:solidFill>
                <a:latin typeface="Trebuchet MS" pitchFamily="34" charset="0"/>
              </a:rPr>
              <a:t> </a:t>
            </a:r>
            <a:r>
              <a:rPr lang="en-GB" dirty="0" err="1">
                <a:solidFill>
                  <a:srgbClr val="002060"/>
                </a:solidFill>
                <a:latin typeface="Trebuchet MS" pitchFamily="34" charset="0"/>
              </a:rPr>
              <a:t>praktische</a:t>
            </a:r>
            <a:r>
              <a:rPr lang="en-GB" dirty="0">
                <a:solidFill>
                  <a:srgbClr val="002060"/>
                </a:solidFill>
                <a:latin typeface="Trebuchet MS" pitchFamily="34" charset="0"/>
              </a:rPr>
              <a:t> </a:t>
            </a:r>
            <a:r>
              <a:rPr lang="en-GB" dirty="0" err="1">
                <a:solidFill>
                  <a:srgbClr val="002060"/>
                </a:solidFill>
                <a:latin typeface="Trebuchet MS" pitchFamily="34" charset="0"/>
              </a:rPr>
              <a:t>Berufserfahrung</a:t>
            </a:r>
            <a:r>
              <a:rPr lang="en-GB" dirty="0">
                <a:solidFill>
                  <a:srgbClr val="002060"/>
                </a:solidFill>
                <a:latin typeface="Trebuchet MS" pitchFamily="34" charset="0"/>
              </a:rPr>
              <a:t> </a:t>
            </a:r>
            <a:r>
              <a:rPr lang="en-GB" dirty="0" err="1">
                <a:solidFill>
                  <a:srgbClr val="002060"/>
                </a:solidFill>
                <a:latin typeface="Trebuchet MS" pitchFamily="34" charset="0"/>
              </a:rPr>
              <a:t>verfügen</a:t>
            </a:r>
            <a:r>
              <a:rPr lang="en-GB" dirty="0">
                <a:solidFill>
                  <a:srgbClr val="002060"/>
                </a:solidFill>
                <a:latin typeface="Trebuchet MS" pitchFamily="34" charset="0"/>
              </a:rPr>
              <a:t>, </a:t>
            </a:r>
            <a:r>
              <a:rPr lang="en-GB" dirty="0" err="1">
                <a:solidFill>
                  <a:srgbClr val="002060"/>
                </a:solidFill>
                <a:latin typeface="Trebuchet MS" pitchFamily="34" charset="0"/>
              </a:rPr>
              <a:t>sich</a:t>
            </a:r>
            <a:r>
              <a:rPr lang="en-GB" dirty="0">
                <a:solidFill>
                  <a:srgbClr val="002060"/>
                </a:solidFill>
                <a:latin typeface="Trebuchet MS" pitchFamily="34" charset="0"/>
              </a:rPr>
              <a:t> legal in Oberösterreich </a:t>
            </a:r>
            <a:r>
              <a:rPr lang="en-GB" dirty="0" err="1">
                <a:solidFill>
                  <a:srgbClr val="002060"/>
                </a:solidFill>
                <a:latin typeface="Trebuchet MS" pitchFamily="34" charset="0"/>
              </a:rPr>
              <a:t>aufhalten</a:t>
            </a:r>
            <a:r>
              <a:rPr lang="en-GB" dirty="0">
                <a:solidFill>
                  <a:srgbClr val="002060"/>
                </a:solidFill>
                <a:latin typeface="Trebuchet MS" pitchFamily="34" charset="0"/>
              </a:rPr>
              <a:t> und </a:t>
            </a:r>
            <a:r>
              <a:rPr lang="en-GB" dirty="0" err="1">
                <a:solidFill>
                  <a:srgbClr val="002060"/>
                </a:solidFill>
                <a:latin typeface="Trebuchet MS" pitchFamily="34" charset="0"/>
              </a:rPr>
              <a:t>über</a:t>
            </a:r>
            <a:r>
              <a:rPr lang="en-GB" dirty="0">
                <a:solidFill>
                  <a:srgbClr val="002060"/>
                </a:solidFill>
                <a:latin typeface="Trebuchet MS" pitchFamily="34" charset="0"/>
              </a:rPr>
              <a:t> </a:t>
            </a:r>
            <a:r>
              <a:rPr lang="en-GB" dirty="0" err="1">
                <a:solidFill>
                  <a:srgbClr val="002060"/>
                </a:solidFill>
                <a:latin typeface="Trebuchet MS" pitchFamily="34" charset="0"/>
              </a:rPr>
              <a:t>jene</a:t>
            </a:r>
            <a:r>
              <a:rPr lang="en-GB" dirty="0">
                <a:solidFill>
                  <a:srgbClr val="002060"/>
                </a:solidFill>
                <a:latin typeface="Trebuchet MS" pitchFamily="34" charset="0"/>
              </a:rPr>
              <a:t> </a:t>
            </a:r>
            <a:r>
              <a:rPr lang="en-GB" dirty="0" err="1">
                <a:solidFill>
                  <a:srgbClr val="002060"/>
                </a:solidFill>
                <a:latin typeface="Trebuchet MS" pitchFamily="34" charset="0"/>
              </a:rPr>
              <a:t>Deutschkenntnisse</a:t>
            </a:r>
            <a:r>
              <a:rPr lang="en-GB" dirty="0">
                <a:solidFill>
                  <a:srgbClr val="002060"/>
                </a:solidFill>
                <a:latin typeface="Trebuchet MS" pitchFamily="34" charset="0"/>
              </a:rPr>
              <a:t> </a:t>
            </a:r>
            <a:r>
              <a:rPr lang="en-GB" dirty="0" err="1">
                <a:solidFill>
                  <a:srgbClr val="002060"/>
                </a:solidFill>
                <a:latin typeface="Trebuchet MS" pitchFamily="34" charset="0"/>
              </a:rPr>
              <a:t>verfügen</a:t>
            </a:r>
            <a:r>
              <a:rPr lang="en-GB" dirty="0">
                <a:solidFill>
                  <a:srgbClr val="002060"/>
                </a:solidFill>
                <a:latin typeface="Trebuchet MS" pitchFamily="34" charset="0"/>
              </a:rPr>
              <a:t>, die </a:t>
            </a:r>
            <a:r>
              <a:rPr lang="en-GB" dirty="0" err="1">
                <a:solidFill>
                  <a:srgbClr val="002060"/>
                </a:solidFill>
                <a:latin typeface="Trebuchet MS" pitchFamily="34" charset="0"/>
              </a:rPr>
              <a:t>ihnen</a:t>
            </a:r>
            <a:r>
              <a:rPr lang="en-GB" dirty="0">
                <a:solidFill>
                  <a:srgbClr val="002060"/>
                </a:solidFill>
                <a:latin typeface="Trebuchet MS" pitchFamily="34" charset="0"/>
              </a:rPr>
              <a:t> </a:t>
            </a:r>
            <a:r>
              <a:rPr lang="en-GB" dirty="0" err="1">
                <a:solidFill>
                  <a:srgbClr val="002060"/>
                </a:solidFill>
                <a:latin typeface="Trebuchet MS" pitchFamily="34" charset="0"/>
              </a:rPr>
              <a:t>eine</a:t>
            </a:r>
            <a:r>
              <a:rPr lang="en-GB" dirty="0">
                <a:solidFill>
                  <a:srgbClr val="002060"/>
                </a:solidFill>
                <a:latin typeface="Trebuchet MS" pitchFamily="34" charset="0"/>
              </a:rPr>
              <a:t> </a:t>
            </a:r>
            <a:r>
              <a:rPr lang="en-GB" dirty="0" err="1">
                <a:solidFill>
                  <a:srgbClr val="002060"/>
                </a:solidFill>
                <a:latin typeface="Trebuchet MS" pitchFamily="34" charset="0"/>
              </a:rPr>
              <a:t>Verständigung</a:t>
            </a:r>
            <a:r>
              <a:rPr lang="en-GB" dirty="0">
                <a:solidFill>
                  <a:srgbClr val="002060"/>
                </a:solidFill>
                <a:latin typeface="Trebuchet MS" pitchFamily="34" charset="0"/>
              </a:rPr>
              <a:t> </a:t>
            </a:r>
            <a:r>
              <a:rPr lang="en-GB" dirty="0" err="1">
                <a:solidFill>
                  <a:srgbClr val="002060"/>
                </a:solidFill>
                <a:latin typeface="Trebuchet MS" pitchFamily="34" charset="0"/>
              </a:rPr>
              <a:t>sowohl</a:t>
            </a:r>
            <a:r>
              <a:rPr lang="en-GB" dirty="0">
                <a:solidFill>
                  <a:srgbClr val="002060"/>
                </a:solidFill>
                <a:latin typeface="Trebuchet MS" pitchFamily="34" charset="0"/>
              </a:rPr>
              <a:t> </a:t>
            </a:r>
            <a:r>
              <a:rPr lang="en-GB" dirty="0" err="1">
                <a:solidFill>
                  <a:srgbClr val="002060"/>
                </a:solidFill>
                <a:latin typeface="Trebuchet MS" pitchFamily="34" charset="0"/>
              </a:rPr>
              <a:t>bei</a:t>
            </a:r>
            <a:r>
              <a:rPr lang="en-GB" dirty="0">
                <a:solidFill>
                  <a:srgbClr val="002060"/>
                </a:solidFill>
                <a:latin typeface="Trebuchet MS" pitchFamily="34" charset="0"/>
              </a:rPr>
              <a:t> der </a:t>
            </a:r>
            <a:r>
              <a:rPr lang="en-GB" dirty="0" err="1">
                <a:solidFill>
                  <a:srgbClr val="002060"/>
                </a:solidFill>
                <a:latin typeface="Trebuchet MS" pitchFamily="34" charset="0"/>
              </a:rPr>
              <a:t>Portfolioarbeit</a:t>
            </a:r>
            <a:r>
              <a:rPr lang="en-GB" dirty="0">
                <a:solidFill>
                  <a:srgbClr val="002060"/>
                </a:solidFill>
                <a:latin typeface="Trebuchet MS" pitchFamily="34" charset="0"/>
              </a:rPr>
              <a:t> </a:t>
            </a:r>
            <a:r>
              <a:rPr lang="en-GB" dirty="0" err="1">
                <a:solidFill>
                  <a:srgbClr val="002060"/>
                </a:solidFill>
                <a:latin typeface="Trebuchet MS" pitchFamily="34" charset="0"/>
              </a:rPr>
              <a:t>als</a:t>
            </a:r>
            <a:r>
              <a:rPr lang="en-GB" dirty="0">
                <a:solidFill>
                  <a:srgbClr val="002060"/>
                </a:solidFill>
                <a:latin typeface="Trebuchet MS" pitchFamily="34" charset="0"/>
              </a:rPr>
              <a:t> </a:t>
            </a:r>
            <a:r>
              <a:rPr lang="en-GB" dirty="0" err="1">
                <a:solidFill>
                  <a:srgbClr val="002060"/>
                </a:solidFill>
                <a:latin typeface="Trebuchet MS" pitchFamily="34" charset="0"/>
              </a:rPr>
              <a:t>auch</a:t>
            </a:r>
            <a:r>
              <a:rPr lang="en-GB" dirty="0">
                <a:solidFill>
                  <a:srgbClr val="002060"/>
                </a:solidFill>
                <a:latin typeface="Trebuchet MS" pitchFamily="34" charset="0"/>
              </a:rPr>
              <a:t> </a:t>
            </a:r>
            <a:r>
              <a:rPr lang="en-GB" dirty="0" err="1">
                <a:solidFill>
                  <a:srgbClr val="002060"/>
                </a:solidFill>
                <a:latin typeface="Trebuchet MS" pitchFamily="34" charset="0"/>
              </a:rPr>
              <a:t>bei</a:t>
            </a:r>
            <a:r>
              <a:rPr lang="en-GB" dirty="0">
                <a:solidFill>
                  <a:srgbClr val="002060"/>
                </a:solidFill>
                <a:latin typeface="Trebuchet MS" pitchFamily="34" charset="0"/>
              </a:rPr>
              <a:t> </a:t>
            </a:r>
            <a:r>
              <a:rPr lang="en-GB" dirty="0" err="1">
                <a:solidFill>
                  <a:srgbClr val="002060"/>
                </a:solidFill>
                <a:latin typeface="Trebuchet MS" pitchFamily="34" charset="0"/>
              </a:rPr>
              <a:t>ggf</a:t>
            </a:r>
            <a:r>
              <a:rPr lang="en-GB" dirty="0">
                <a:solidFill>
                  <a:srgbClr val="002060"/>
                </a:solidFill>
                <a:latin typeface="Trebuchet MS" pitchFamily="34" charset="0"/>
              </a:rPr>
              <a:t>. </a:t>
            </a:r>
            <a:r>
              <a:rPr lang="en-GB" dirty="0" err="1">
                <a:solidFill>
                  <a:srgbClr val="002060"/>
                </a:solidFill>
                <a:latin typeface="Trebuchet MS" pitchFamily="34" charset="0"/>
              </a:rPr>
              <a:t>notwendigen</a:t>
            </a:r>
            <a:r>
              <a:rPr lang="en-GB" dirty="0">
                <a:solidFill>
                  <a:srgbClr val="002060"/>
                </a:solidFill>
                <a:latin typeface="Trebuchet MS" pitchFamily="34" charset="0"/>
              </a:rPr>
              <a:t> </a:t>
            </a:r>
            <a:r>
              <a:rPr lang="en-GB" dirty="0" err="1">
                <a:solidFill>
                  <a:srgbClr val="002060"/>
                </a:solidFill>
                <a:latin typeface="Trebuchet MS" pitchFamily="34" charset="0"/>
              </a:rPr>
              <a:t>Weiterbildungsmaßnahmen</a:t>
            </a:r>
            <a:r>
              <a:rPr lang="en-GB" dirty="0">
                <a:solidFill>
                  <a:srgbClr val="002060"/>
                </a:solidFill>
                <a:latin typeface="Trebuchet MS" pitchFamily="34" charset="0"/>
              </a:rPr>
              <a:t> </a:t>
            </a:r>
            <a:r>
              <a:rPr lang="en-GB" dirty="0" err="1">
                <a:solidFill>
                  <a:srgbClr val="002060"/>
                </a:solidFill>
                <a:latin typeface="Trebuchet MS" pitchFamily="34" charset="0"/>
              </a:rPr>
              <a:t>ermöglichen</a:t>
            </a:r>
            <a:endParaRPr lang="de-AT" dirty="0">
              <a:solidFill>
                <a:srgbClr val="002060"/>
              </a:solidFill>
              <a:latin typeface="Trebuchet MS" pitchFamily="34" charset="0"/>
            </a:endParaRPr>
          </a:p>
        </p:txBody>
      </p:sp>
      <p:sp>
        <p:nvSpPr>
          <p:cNvPr id="5" name="Text Box 6"/>
          <p:cNvSpPr txBox="1">
            <a:spLocks noChangeArrowheads="1"/>
          </p:cNvSpPr>
          <p:nvPr/>
        </p:nvSpPr>
        <p:spPr bwMode="auto">
          <a:xfrm>
            <a:off x="228356" y="144372"/>
            <a:ext cx="6743944" cy="400110"/>
          </a:xfrm>
          <a:prstGeom prst="rect">
            <a:avLst/>
          </a:prstGeom>
          <a:noFill/>
          <a:ln w="9525">
            <a:noFill/>
            <a:miter lim="800000"/>
            <a:headEnd/>
            <a:tailEnd/>
          </a:ln>
        </p:spPr>
        <p:txBody>
          <a:bodyPr wrap="square">
            <a:spAutoFit/>
          </a:bodyPr>
          <a:lstStyle/>
          <a:p>
            <a:r>
              <a:rPr lang="de-AT" sz="2000" b="1" dirty="0">
                <a:solidFill>
                  <a:srgbClr val="C00000"/>
                </a:solidFill>
                <a:latin typeface="Trebuchet MS" pitchFamily="34" charset="0"/>
              </a:rPr>
              <a:t>Allgemeine Projektinfos </a:t>
            </a:r>
          </a:p>
        </p:txBody>
      </p:sp>
    </p:spTree>
    <p:extLst>
      <p:ext uri="{BB962C8B-B14F-4D97-AF65-F5344CB8AC3E}">
        <p14:creationId xmlns:p14="http://schemas.microsoft.com/office/powerpoint/2010/main" val="373398980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5" name="Textfeld 4"/>
          <p:cNvSpPr txBox="1"/>
          <p:nvPr/>
        </p:nvSpPr>
        <p:spPr>
          <a:xfrm>
            <a:off x="238963" y="773900"/>
            <a:ext cx="8776485" cy="5755422"/>
          </a:xfrm>
          <a:prstGeom prst="rect">
            <a:avLst/>
          </a:prstGeom>
          <a:noFill/>
        </p:spPr>
        <p:txBody>
          <a:bodyPr wrap="square" rtlCol="0">
            <a:spAutoFit/>
          </a:bodyPr>
          <a:lstStyle/>
          <a:p>
            <a:r>
              <a:rPr lang="de-DE" sz="1600" b="1" dirty="0" smtClean="0">
                <a:solidFill>
                  <a:srgbClr val="FF0000"/>
                </a:solidFill>
                <a:latin typeface="Trebuchet MS" pitchFamily="34" charset="0"/>
              </a:rPr>
              <a:t>1. </a:t>
            </a:r>
            <a:r>
              <a:rPr lang="de-DE" sz="1600" b="1" dirty="0">
                <a:solidFill>
                  <a:srgbClr val="FF0000"/>
                </a:solidFill>
                <a:latin typeface="Trebuchet MS" pitchFamily="34" charset="0"/>
              </a:rPr>
              <a:t>Schritt: </a:t>
            </a:r>
            <a:r>
              <a:rPr lang="de-DE" sz="1600" dirty="0" smtClean="0">
                <a:solidFill>
                  <a:srgbClr val="002060"/>
                </a:solidFill>
                <a:latin typeface="Trebuchet MS" pitchFamily="34" charset="0"/>
              </a:rPr>
              <a:t>Einstiegsberatung </a:t>
            </a:r>
            <a:br>
              <a:rPr lang="de-DE" sz="1600" dirty="0" smtClean="0">
                <a:solidFill>
                  <a:srgbClr val="002060"/>
                </a:solidFill>
                <a:latin typeface="Trebuchet MS" pitchFamily="34" charset="0"/>
              </a:rPr>
            </a:br>
            <a:r>
              <a:rPr lang="de-DE" sz="1600" dirty="0" smtClean="0">
                <a:solidFill>
                  <a:srgbClr val="002060"/>
                </a:solidFill>
                <a:latin typeface="Trebuchet MS" pitchFamily="34" charset="0"/>
              </a:rPr>
              <a:t> 	  durch </a:t>
            </a:r>
            <a:r>
              <a:rPr lang="de-DE" sz="1600" dirty="0" smtClean="0">
                <a:solidFill>
                  <a:srgbClr val="00B050"/>
                </a:solidFill>
                <a:latin typeface="Trebuchet MS" pitchFamily="34" charset="0"/>
              </a:rPr>
              <a:t>Arbeiterkammer, Wirtschaftskammer, Ländliches Fortbildungsinstitut</a:t>
            </a:r>
            <a:br>
              <a:rPr lang="de-DE" sz="1600" dirty="0" smtClean="0">
                <a:solidFill>
                  <a:srgbClr val="00B050"/>
                </a:solidFill>
                <a:latin typeface="Trebuchet MS" pitchFamily="34" charset="0"/>
              </a:rPr>
            </a:br>
            <a:endParaRPr lang="de-DE" sz="1600" dirty="0" smtClean="0">
              <a:solidFill>
                <a:srgbClr val="00B050"/>
              </a:solidFill>
              <a:latin typeface="Trebuchet MS" pitchFamily="34" charset="0"/>
            </a:endParaRPr>
          </a:p>
          <a:p>
            <a:pPr lvl="0"/>
            <a:r>
              <a:rPr lang="de-DE" sz="1600" b="1" dirty="0" smtClean="0">
                <a:solidFill>
                  <a:srgbClr val="FF0000"/>
                </a:solidFill>
                <a:latin typeface="Trebuchet MS" pitchFamily="34" charset="0"/>
              </a:rPr>
              <a:t>2</a:t>
            </a:r>
            <a:r>
              <a:rPr lang="de-DE" sz="1600" b="1" dirty="0">
                <a:solidFill>
                  <a:srgbClr val="FF0000"/>
                </a:solidFill>
                <a:latin typeface="Trebuchet MS" pitchFamily="34" charset="0"/>
              </a:rPr>
              <a:t>. Schritt: </a:t>
            </a:r>
            <a:r>
              <a:rPr lang="de-DE" sz="1600" dirty="0" smtClean="0">
                <a:solidFill>
                  <a:srgbClr val="002060"/>
                </a:solidFill>
                <a:latin typeface="Trebuchet MS" pitchFamily="34" charset="0"/>
              </a:rPr>
              <a:t>Portfolioarbeit =  Selbsteinschätzung des Wissensstandes bzw. der Berufserfahrung </a:t>
            </a:r>
            <a:br>
              <a:rPr lang="de-DE" sz="1600" dirty="0" smtClean="0">
                <a:solidFill>
                  <a:srgbClr val="002060"/>
                </a:solidFill>
                <a:latin typeface="Trebuchet MS" pitchFamily="34" charset="0"/>
              </a:rPr>
            </a:br>
            <a:r>
              <a:rPr lang="de-DE" sz="1600" dirty="0" smtClean="0">
                <a:solidFill>
                  <a:srgbClr val="002060"/>
                </a:solidFill>
                <a:latin typeface="Trebuchet MS" pitchFamily="34" charset="0"/>
              </a:rPr>
              <a:t>	  durch die </a:t>
            </a:r>
            <a:r>
              <a:rPr lang="de-DE" sz="1600" dirty="0" err="1" smtClean="0">
                <a:solidFill>
                  <a:srgbClr val="002060"/>
                </a:solidFill>
                <a:latin typeface="Trebuchet MS" pitchFamily="34" charset="0"/>
              </a:rPr>
              <a:t>TeilnehmerInnen</a:t>
            </a:r>
            <a:r>
              <a:rPr lang="de-DE" sz="1600" dirty="0" smtClean="0">
                <a:solidFill>
                  <a:srgbClr val="002060"/>
                </a:solidFill>
                <a:latin typeface="Trebuchet MS" pitchFamily="34" charset="0"/>
              </a:rPr>
              <a:t> selbst auf Grundlage des jeweiligen Berufsbildes </a:t>
            </a:r>
            <a:br>
              <a:rPr lang="de-DE" sz="1600" dirty="0" smtClean="0">
                <a:solidFill>
                  <a:srgbClr val="002060"/>
                </a:solidFill>
                <a:latin typeface="Trebuchet MS" pitchFamily="34" charset="0"/>
              </a:rPr>
            </a:br>
            <a:r>
              <a:rPr lang="de-DE" sz="1600" dirty="0" smtClean="0">
                <a:solidFill>
                  <a:srgbClr val="002060"/>
                </a:solidFill>
                <a:latin typeface="Trebuchet MS" pitchFamily="34" charset="0"/>
              </a:rPr>
              <a:t> 	  (3 x 3-stündige Workshops), begleitet durch </a:t>
            </a:r>
            <a:r>
              <a:rPr lang="de-DE" sz="1600" dirty="0" err="1" smtClean="0">
                <a:solidFill>
                  <a:srgbClr val="00B050"/>
                </a:solidFill>
                <a:latin typeface="Trebuchet MS" pitchFamily="34" charset="0"/>
              </a:rPr>
              <a:t>PortfoliotrainerInnen</a:t>
            </a:r>
            <a:endParaRPr lang="de-DE" sz="1600" dirty="0" smtClean="0">
              <a:solidFill>
                <a:srgbClr val="00B050"/>
              </a:solidFill>
              <a:latin typeface="Trebuchet MS" pitchFamily="34" charset="0"/>
            </a:endParaRPr>
          </a:p>
          <a:p>
            <a:pPr lvl="0"/>
            <a:endParaRPr lang="de-AT" sz="1600" dirty="0" smtClean="0">
              <a:solidFill>
                <a:srgbClr val="002060"/>
              </a:solidFill>
              <a:latin typeface="Trebuchet MS" pitchFamily="34" charset="0"/>
            </a:endParaRPr>
          </a:p>
          <a:p>
            <a:pPr lvl="0"/>
            <a:r>
              <a:rPr lang="de-DE" sz="1600" b="1" dirty="0">
                <a:solidFill>
                  <a:srgbClr val="FF0000"/>
                </a:solidFill>
                <a:latin typeface="Trebuchet MS" pitchFamily="34" charset="0"/>
              </a:rPr>
              <a:t>3. </a:t>
            </a:r>
            <a:r>
              <a:rPr lang="de-DE" sz="1600" b="1" dirty="0" smtClean="0">
                <a:solidFill>
                  <a:srgbClr val="FF0000"/>
                </a:solidFill>
                <a:latin typeface="Trebuchet MS" pitchFamily="34" charset="0"/>
              </a:rPr>
              <a:t>Schritt</a:t>
            </a:r>
            <a:r>
              <a:rPr lang="de-DE" sz="1600" dirty="0" smtClean="0">
                <a:solidFill>
                  <a:srgbClr val="FF0000"/>
                </a:solidFill>
                <a:latin typeface="Trebuchet MS" pitchFamily="34" charset="0"/>
              </a:rPr>
              <a:t>: </a:t>
            </a:r>
            <a:r>
              <a:rPr lang="de-DE" sz="1600" dirty="0" err="1" smtClean="0">
                <a:solidFill>
                  <a:srgbClr val="002060"/>
                </a:solidFill>
                <a:latin typeface="Trebuchet MS" pitchFamily="34" charset="0"/>
              </a:rPr>
              <a:t>QUALICheck</a:t>
            </a:r>
            <a:r>
              <a:rPr lang="de-DE" sz="1600" dirty="0" smtClean="0">
                <a:solidFill>
                  <a:srgbClr val="002060"/>
                </a:solidFill>
                <a:latin typeface="Trebuchet MS" pitchFamily="34" charset="0"/>
              </a:rPr>
              <a:t> I = gemeinsame Überprüfung der Selbsteinschätzung sowie 	  </a:t>
            </a:r>
            <a:br>
              <a:rPr lang="de-DE" sz="1600" dirty="0" smtClean="0">
                <a:solidFill>
                  <a:srgbClr val="002060"/>
                </a:solidFill>
                <a:latin typeface="Trebuchet MS" pitchFamily="34" charset="0"/>
              </a:rPr>
            </a:br>
            <a:r>
              <a:rPr lang="de-DE" sz="1600" dirty="0" smtClean="0">
                <a:solidFill>
                  <a:srgbClr val="002060"/>
                </a:solidFill>
                <a:latin typeface="Trebuchet MS" pitchFamily="34" charset="0"/>
              </a:rPr>
              <a:t> 	  Feststellung, welche Kenntnisse und Fertigkeiten zur vollen Erfüllung des </a:t>
            </a:r>
            <a:br>
              <a:rPr lang="de-DE" sz="1600" dirty="0" smtClean="0">
                <a:solidFill>
                  <a:srgbClr val="002060"/>
                </a:solidFill>
                <a:latin typeface="Trebuchet MS" pitchFamily="34" charset="0"/>
              </a:rPr>
            </a:br>
            <a:r>
              <a:rPr lang="de-DE" sz="1600" dirty="0" smtClean="0">
                <a:solidFill>
                  <a:srgbClr val="002060"/>
                </a:solidFill>
                <a:latin typeface="Trebuchet MS" pitchFamily="34" charset="0"/>
              </a:rPr>
              <a:t>   	  Berufsbildes des jeweiligen Berufes noch erworben werden müssen;</a:t>
            </a:r>
            <a:br>
              <a:rPr lang="de-DE" sz="1600" dirty="0" smtClean="0">
                <a:solidFill>
                  <a:srgbClr val="002060"/>
                </a:solidFill>
                <a:latin typeface="Trebuchet MS" pitchFamily="34" charset="0"/>
              </a:rPr>
            </a:br>
            <a:r>
              <a:rPr lang="de-DE" sz="1600" dirty="0" smtClean="0">
                <a:solidFill>
                  <a:srgbClr val="002060"/>
                </a:solidFill>
                <a:latin typeface="Trebuchet MS" pitchFamily="34" charset="0"/>
              </a:rPr>
              <a:t>	  zuständig: </a:t>
            </a:r>
            <a:r>
              <a:rPr lang="de-DE" sz="1600" dirty="0" err="1" smtClean="0">
                <a:solidFill>
                  <a:srgbClr val="00B050"/>
                </a:solidFill>
                <a:latin typeface="Trebuchet MS" pitchFamily="34" charset="0"/>
              </a:rPr>
              <a:t>PrüferInnen</a:t>
            </a:r>
            <a:r>
              <a:rPr lang="de-DE" sz="1600" dirty="0" smtClean="0">
                <a:solidFill>
                  <a:srgbClr val="00B050"/>
                </a:solidFill>
                <a:latin typeface="Trebuchet MS" pitchFamily="34" charset="0"/>
              </a:rPr>
              <a:t> der Lehrlingsstelle</a:t>
            </a:r>
          </a:p>
          <a:p>
            <a:pPr lvl="0"/>
            <a:endParaRPr lang="de-AT" sz="1600" dirty="0" smtClean="0">
              <a:solidFill>
                <a:srgbClr val="00B050"/>
              </a:solidFill>
              <a:latin typeface="Trebuchet MS" pitchFamily="34" charset="0"/>
            </a:endParaRPr>
          </a:p>
          <a:p>
            <a:pPr lvl="0"/>
            <a:r>
              <a:rPr lang="de-DE" sz="1600" b="1" dirty="0">
                <a:solidFill>
                  <a:srgbClr val="FF0000"/>
                </a:solidFill>
                <a:latin typeface="Trebuchet MS" pitchFamily="34" charset="0"/>
              </a:rPr>
              <a:t>4. Schritt</a:t>
            </a:r>
            <a:r>
              <a:rPr lang="de-DE" sz="1600" dirty="0" smtClean="0">
                <a:solidFill>
                  <a:srgbClr val="FF0000"/>
                </a:solidFill>
                <a:latin typeface="Trebuchet MS" pitchFamily="34" charset="0"/>
              </a:rPr>
              <a:t>: </a:t>
            </a:r>
            <a:r>
              <a:rPr lang="de-DE" sz="1600" dirty="0" smtClean="0">
                <a:solidFill>
                  <a:srgbClr val="002060"/>
                </a:solidFill>
                <a:latin typeface="Trebuchet MS" pitchFamily="34" charset="0"/>
              </a:rPr>
              <a:t>ergänzende Weiterbildung/„</a:t>
            </a:r>
            <a:r>
              <a:rPr lang="de-DE" sz="1600" dirty="0" err="1" smtClean="0">
                <a:solidFill>
                  <a:srgbClr val="002060"/>
                </a:solidFill>
                <a:latin typeface="Trebuchet MS" pitchFamily="34" charset="0"/>
              </a:rPr>
              <a:t>Aufschulung</a:t>
            </a:r>
            <a:r>
              <a:rPr lang="de-DE" sz="1600" dirty="0" smtClean="0">
                <a:solidFill>
                  <a:srgbClr val="002060"/>
                </a:solidFill>
                <a:latin typeface="Trebuchet MS" pitchFamily="34" charset="0"/>
              </a:rPr>
              <a:t>“ zwecks Aufarbeitung des Deltas Ist- </a:t>
            </a:r>
            <a:br>
              <a:rPr lang="de-DE" sz="1600" dirty="0" smtClean="0">
                <a:solidFill>
                  <a:srgbClr val="002060"/>
                </a:solidFill>
                <a:latin typeface="Trebuchet MS" pitchFamily="34" charset="0"/>
              </a:rPr>
            </a:br>
            <a:r>
              <a:rPr lang="de-DE" sz="1600" dirty="0" smtClean="0">
                <a:solidFill>
                  <a:srgbClr val="002060"/>
                </a:solidFill>
                <a:latin typeface="Trebuchet MS" pitchFamily="34" charset="0"/>
              </a:rPr>
              <a:t> 	  Kenntnisse zu Soll- Kenntnissen (</a:t>
            </a:r>
            <a:r>
              <a:rPr lang="de-DE" sz="1600" dirty="0" smtClean="0">
                <a:solidFill>
                  <a:srgbClr val="00B050"/>
                </a:solidFill>
                <a:latin typeface="Trebuchet MS" pitchFamily="34" charset="0"/>
              </a:rPr>
              <a:t>Bildungseinrichtungen, Selbststudium</a:t>
            </a:r>
            <a:r>
              <a:rPr lang="de-DE" sz="1600" dirty="0" smtClean="0">
                <a:solidFill>
                  <a:srgbClr val="002060"/>
                </a:solidFill>
                <a:latin typeface="Trebuchet MS" pitchFamily="34" charset="0"/>
              </a:rPr>
              <a:t>)</a:t>
            </a:r>
          </a:p>
          <a:p>
            <a:pPr lvl="0"/>
            <a:endParaRPr lang="de-AT" sz="1600" dirty="0" smtClean="0">
              <a:solidFill>
                <a:srgbClr val="002060"/>
              </a:solidFill>
              <a:latin typeface="Trebuchet MS" pitchFamily="34" charset="0"/>
            </a:endParaRPr>
          </a:p>
          <a:p>
            <a:pPr lvl="0"/>
            <a:r>
              <a:rPr lang="de-DE" sz="1600" b="1" dirty="0">
                <a:solidFill>
                  <a:srgbClr val="FF0000"/>
                </a:solidFill>
                <a:latin typeface="Trebuchet MS" pitchFamily="34" charset="0"/>
              </a:rPr>
              <a:t>5. Schritt</a:t>
            </a:r>
            <a:r>
              <a:rPr lang="de-DE" sz="1600" b="1" dirty="0" smtClean="0">
                <a:solidFill>
                  <a:srgbClr val="FF0000"/>
                </a:solidFill>
                <a:latin typeface="Trebuchet MS" pitchFamily="34" charset="0"/>
              </a:rPr>
              <a:t>: </a:t>
            </a:r>
            <a:r>
              <a:rPr lang="de-DE" sz="1600" dirty="0" err="1" smtClean="0">
                <a:solidFill>
                  <a:srgbClr val="002060"/>
                </a:solidFill>
                <a:latin typeface="Trebuchet MS" pitchFamily="34" charset="0"/>
              </a:rPr>
              <a:t>QUALICheck</a:t>
            </a:r>
            <a:r>
              <a:rPr lang="de-DE" sz="1600" dirty="0" smtClean="0">
                <a:solidFill>
                  <a:srgbClr val="002060"/>
                </a:solidFill>
                <a:latin typeface="Trebuchet MS" pitchFamily="34" charset="0"/>
              </a:rPr>
              <a:t> II </a:t>
            </a:r>
            <a:r>
              <a:rPr lang="de-DE" sz="1600" dirty="0">
                <a:solidFill>
                  <a:srgbClr val="002060"/>
                </a:solidFill>
                <a:latin typeface="Trebuchet MS" pitchFamily="34" charset="0"/>
              </a:rPr>
              <a:t>= gemeinsame </a:t>
            </a:r>
            <a:r>
              <a:rPr lang="de-DE" sz="1600" dirty="0" smtClean="0">
                <a:solidFill>
                  <a:srgbClr val="002060"/>
                </a:solidFill>
                <a:latin typeface="Trebuchet MS" pitchFamily="34" charset="0"/>
              </a:rPr>
              <a:t>Überprüfung des Erfolges der Weiterbildung/ </a:t>
            </a:r>
            <a:br>
              <a:rPr lang="de-DE" sz="1600" dirty="0" smtClean="0">
                <a:solidFill>
                  <a:srgbClr val="002060"/>
                </a:solidFill>
                <a:latin typeface="Trebuchet MS" pitchFamily="34" charset="0"/>
              </a:rPr>
            </a:br>
            <a:r>
              <a:rPr lang="de-DE" sz="1600" dirty="0" smtClean="0">
                <a:solidFill>
                  <a:srgbClr val="002060"/>
                </a:solidFill>
                <a:latin typeface="Trebuchet MS" pitchFamily="34" charset="0"/>
              </a:rPr>
              <a:t> 	  “</a:t>
            </a:r>
            <a:r>
              <a:rPr lang="de-DE" sz="1600" dirty="0" err="1" smtClean="0">
                <a:solidFill>
                  <a:srgbClr val="002060"/>
                </a:solidFill>
                <a:latin typeface="Trebuchet MS" pitchFamily="34" charset="0"/>
              </a:rPr>
              <a:t>Aufschulung</a:t>
            </a:r>
            <a:r>
              <a:rPr lang="de-DE" sz="1600" dirty="0" smtClean="0">
                <a:solidFill>
                  <a:srgbClr val="002060"/>
                </a:solidFill>
                <a:latin typeface="Trebuchet MS" pitchFamily="34" charset="0"/>
              </a:rPr>
              <a:t> im Rahmen eines Fachgespräches bzw. einer Arbeitsprobe </a:t>
            </a:r>
            <a:br>
              <a:rPr lang="de-DE" sz="1600" dirty="0" smtClean="0">
                <a:solidFill>
                  <a:srgbClr val="002060"/>
                </a:solidFill>
                <a:latin typeface="Trebuchet MS" pitchFamily="34" charset="0"/>
              </a:rPr>
            </a:br>
            <a:r>
              <a:rPr lang="de-DE" sz="1600" dirty="0" smtClean="0">
                <a:solidFill>
                  <a:srgbClr val="002060"/>
                </a:solidFill>
                <a:latin typeface="Trebuchet MS" pitchFamily="34" charset="0"/>
              </a:rPr>
              <a:t> 	  (Grundlage: Prüfungsordnung des jeweiligen Berufes) mit Schwerpunkt </a:t>
            </a:r>
            <a:r>
              <a:rPr lang="de-DE" sz="1600" dirty="0">
                <a:solidFill>
                  <a:srgbClr val="002060"/>
                </a:solidFill>
                <a:latin typeface="Trebuchet MS" pitchFamily="34" charset="0"/>
              </a:rPr>
              <a:t>Delta</a:t>
            </a:r>
            <a:br>
              <a:rPr lang="de-DE" sz="1600" dirty="0">
                <a:solidFill>
                  <a:srgbClr val="002060"/>
                </a:solidFill>
                <a:latin typeface="Trebuchet MS" pitchFamily="34" charset="0"/>
              </a:rPr>
            </a:br>
            <a:r>
              <a:rPr lang="de-DE" sz="1600" dirty="0">
                <a:solidFill>
                  <a:srgbClr val="002060"/>
                </a:solidFill>
                <a:latin typeface="Trebuchet MS" pitchFamily="34" charset="0"/>
              </a:rPr>
              <a:t>	 </a:t>
            </a:r>
            <a:r>
              <a:rPr lang="de-DE" sz="1600" dirty="0" smtClean="0">
                <a:solidFill>
                  <a:srgbClr val="002060"/>
                </a:solidFill>
                <a:latin typeface="Trebuchet MS" pitchFamily="34" charset="0"/>
              </a:rPr>
              <a:t>  zuständig</a:t>
            </a:r>
            <a:r>
              <a:rPr lang="de-DE" sz="1600" dirty="0">
                <a:solidFill>
                  <a:srgbClr val="002060"/>
                </a:solidFill>
                <a:latin typeface="Trebuchet MS" pitchFamily="34" charset="0"/>
              </a:rPr>
              <a:t>: </a:t>
            </a:r>
            <a:r>
              <a:rPr lang="de-DE" sz="1600" dirty="0" err="1">
                <a:solidFill>
                  <a:srgbClr val="00B050"/>
                </a:solidFill>
                <a:latin typeface="Trebuchet MS" pitchFamily="34" charset="0"/>
              </a:rPr>
              <a:t>PrüferInnen</a:t>
            </a:r>
            <a:r>
              <a:rPr lang="de-DE" sz="1600" dirty="0">
                <a:solidFill>
                  <a:srgbClr val="00B050"/>
                </a:solidFill>
                <a:latin typeface="Trebuchet MS" pitchFamily="34" charset="0"/>
              </a:rPr>
              <a:t> der Lehrlingsstelle</a:t>
            </a:r>
            <a:endParaRPr lang="de-DE" sz="1600" dirty="0" smtClean="0">
              <a:solidFill>
                <a:srgbClr val="00B050"/>
              </a:solidFill>
              <a:latin typeface="Trebuchet MS" pitchFamily="34" charset="0"/>
            </a:endParaRPr>
          </a:p>
          <a:p>
            <a:pPr lvl="0"/>
            <a:endParaRPr lang="de-AT" sz="1600" dirty="0" smtClean="0">
              <a:solidFill>
                <a:srgbClr val="002060"/>
              </a:solidFill>
              <a:latin typeface="Trebuchet MS" pitchFamily="34" charset="0"/>
            </a:endParaRPr>
          </a:p>
          <a:p>
            <a:pPr lvl="0"/>
            <a:r>
              <a:rPr lang="de-DE" sz="1600" b="1" dirty="0">
                <a:solidFill>
                  <a:srgbClr val="FF0000"/>
                </a:solidFill>
                <a:latin typeface="Trebuchet MS" pitchFamily="34" charset="0"/>
              </a:rPr>
              <a:t>6. Schritt</a:t>
            </a:r>
            <a:r>
              <a:rPr lang="de-DE" sz="1600" b="1" dirty="0" smtClean="0">
                <a:solidFill>
                  <a:srgbClr val="FF0000"/>
                </a:solidFill>
                <a:latin typeface="Trebuchet MS" pitchFamily="34" charset="0"/>
              </a:rPr>
              <a:t>:  </a:t>
            </a:r>
            <a:r>
              <a:rPr lang="de-DE" sz="1600" b="1" dirty="0" smtClean="0">
                <a:solidFill>
                  <a:srgbClr val="002060"/>
                </a:solidFill>
                <a:latin typeface="Trebuchet MS" pitchFamily="34" charset="0"/>
              </a:rPr>
              <a:t>Ausstellung </a:t>
            </a:r>
            <a:r>
              <a:rPr lang="de-DE" sz="1600" b="1" dirty="0">
                <a:solidFill>
                  <a:srgbClr val="002060"/>
                </a:solidFill>
                <a:latin typeface="Trebuchet MS" pitchFamily="34" charset="0"/>
              </a:rPr>
              <a:t>des </a:t>
            </a:r>
            <a:r>
              <a:rPr lang="de-DE" sz="1600" b="1" dirty="0" err="1">
                <a:solidFill>
                  <a:srgbClr val="002060"/>
                </a:solidFill>
                <a:latin typeface="Trebuchet MS" pitchFamily="34" charset="0"/>
              </a:rPr>
              <a:t>Prüfungs</a:t>
            </a:r>
            <a:r>
              <a:rPr lang="de-DE" sz="1600" b="1" dirty="0">
                <a:solidFill>
                  <a:srgbClr val="002060"/>
                </a:solidFill>
                <a:latin typeface="Trebuchet MS" pitchFamily="34" charset="0"/>
              </a:rPr>
              <a:t>/ </a:t>
            </a:r>
            <a:r>
              <a:rPr lang="de-DE" sz="1600" b="1" dirty="0" smtClean="0">
                <a:solidFill>
                  <a:srgbClr val="002060"/>
                </a:solidFill>
                <a:latin typeface="Trebuchet MS" pitchFamily="34" charset="0"/>
              </a:rPr>
              <a:t>Lehrabschlusszeugnisses durch </a:t>
            </a:r>
            <a:r>
              <a:rPr lang="de-DE" sz="1600" b="1" dirty="0" smtClean="0">
                <a:solidFill>
                  <a:srgbClr val="00B050"/>
                </a:solidFill>
                <a:latin typeface="Trebuchet MS" pitchFamily="34" charset="0"/>
              </a:rPr>
              <a:t>Wirtschaftskammer</a:t>
            </a:r>
            <a:endParaRPr lang="de-AT" sz="1600" b="1" dirty="0">
              <a:solidFill>
                <a:srgbClr val="00B050"/>
              </a:solidFill>
              <a:latin typeface="Trebuchet MS" pitchFamily="34" charset="0"/>
            </a:endParaRPr>
          </a:p>
          <a:p>
            <a:pPr lvl="0"/>
            <a:endParaRPr lang="de-AT" sz="1600" dirty="0" smtClean="0">
              <a:solidFill>
                <a:srgbClr val="002060"/>
              </a:solidFill>
              <a:latin typeface="Trebuchet MS" pitchFamily="34" charset="0"/>
            </a:endParaRPr>
          </a:p>
          <a:p>
            <a:endParaRPr lang="de-AT" sz="1600" dirty="0">
              <a:latin typeface="Trebuchet MS" pitchFamily="34" charset="0"/>
            </a:endParaRPr>
          </a:p>
        </p:txBody>
      </p:sp>
      <p:sp>
        <p:nvSpPr>
          <p:cNvPr id="6" name="Text Box 6"/>
          <p:cNvSpPr txBox="1">
            <a:spLocks noChangeArrowheads="1"/>
          </p:cNvSpPr>
          <p:nvPr/>
        </p:nvSpPr>
        <p:spPr bwMode="auto">
          <a:xfrm>
            <a:off x="238965" y="130925"/>
            <a:ext cx="4071937" cy="400110"/>
          </a:xfrm>
          <a:prstGeom prst="rect">
            <a:avLst/>
          </a:prstGeom>
          <a:noFill/>
          <a:ln w="9525">
            <a:noFill/>
            <a:miter lim="800000"/>
            <a:headEnd/>
            <a:tailEnd/>
          </a:ln>
        </p:spPr>
        <p:txBody>
          <a:bodyPr>
            <a:spAutoFit/>
          </a:bodyPr>
          <a:lstStyle/>
          <a:p>
            <a:r>
              <a:rPr lang="de-AT" sz="2000" b="1" dirty="0" smtClean="0">
                <a:solidFill>
                  <a:srgbClr val="C00000"/>
                </a:solidFill>
                <a:latin typeface="Trebuchet MS" pitchFamily="34" charset="0"/>
              </a:rPr>
              <a:t>Der Weg durchs Projekt</a:t>
            </a:r>
            <a:endParaRPr lang="de-AT" sz="2000" b="1" dirty="0">
              <a:solidFill>
                <a:srgbClr val="C00000"/>
              </a:solidFill>
              <a:latin typeface="Trebuchet MS" pitchFamily="34" charset="0"/>
            </a:endParaRPr>
          </a:p>
        </p:txBody>
      </p:sp>
    </p:spTree>
    <p:extLst>
      <p:ext uri="{BB962C8B-B14F-4D97-AF65-F5344CB8AC3E}">
        <p14:creationId xmlns:p14="http://schemas.microsoft.com/office/powerpoint/2010/main" val="212311523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Inhaltsplatzhalter 1"/>
          <p:cNvSpPr>
            <a:spLocks noGrp="1"/>
          </p:cNvSpPr>
          <p:nvPr>
            <p:ph idx="1"/>
          </p:nvPr>
        </p:nvSpPr>
        <p:spPr>
          <a:xfrm>
            <a:off x="238965" y="1071563"/>
            <a:ext cx="8229600" cy="4657969"/>
          </a:xfrm>
        </p:spPr>
        <p:txBody>
          <a:bodyPr/>
          <a:lstStyle/>
          <a:p>
            <a:pPr marL="33337" indent="0">
              <a:buNone/>
            </a:pPr>
            <a:r>
              <a:rPr lang="de-DE" sz="2000" b="1" kern="1200" dirty="0">
                <a:solidFill>
                  <a:srgbClr val="C00000"/>
                </a:solidFill>
                <a:latin typeface="Trebuchet MS" pitchFamily="34" charset="0"/>
              </a:rPr>
              <a:t>In der </a:t>
            </a:r>
            <a:r>
              <a:rPr lang="de-DE" sz="2000" b="1" kern="1200" dirty="0" smtClean="0">
                <a:solidFill>
                  <a:srgbClr val="C00000"/>
                </a:solidFill>
                <a:latin typeface="Trebuchet MS" pitchFamily="34" charset="0"/>
              </a:rPr>
              <a:t>BERATUNG </a:t>
            </a:r>
            <a:r>
              <a:rPr lang="de-DE" sz="2000" b="1" kern="1200" dirty="0">
                <a:solidFill>
                  <a:srgbClr val="C00000"/>
                </a:solidFill>
                <a:latin typeface="Trebuchet MS" pitchFamily="34" charset="0"/>
              </a:rPr>
              <a:t>besonders zu beachten:</a:t>
            </a:r>
            <a:r>
              <a:rPr lang="de-DE" sz="2000" b="1" dirty="0" smtClean="0">
                <a:solidFill>
                  <a:srgbClr val="002060"/>
                </a:solidFill>
              </a:rPr>
              <a:t/>
            </a:r>
            <a:br>
              <a:rPr lang="de-DE" sz="2000" b="1" dirty="0" smtClean="0">
                <a:solidFill>
                  <a:srgbClr val="002060"/>
                </a:solidFill>
              </a:rPr>
            </a:br>
            <a:endParaRPr lang="de-DE" sz="2000" b="1" dirty="0" smtClean="0">
              <a:solidFill>
                <a:srgbClr val="002060"/>
              </a:solidFill>
            </a:endParaRPr>
          </a:p>
          <a:p>
            <a:pPr marL="319087" indent="-285750">
              <a:buFont typeface="Wingdings" panose="05000000000000000000" pitchFamily="2" charset="2"/>
              <a:buChar char="Ø"/>
            </a:pPr>
            <a:r>
              <a:rPr lang="de-DE" sz="1800" dirty="0" smtClean="0">
                <a:solidFill>
                  <a:srgbClr val="002060"/>
                </a:solidFill>
              </a:rPr>
              <a:t>Einfache Beratungssprache -  Vorstellung des Procederes</a:t>
            </a:r>
          </a:p>
          <a:p>
            <a:pPr marL="319087" indent="-285750">
              <a:buFont typeface="Wingdings" panose="05000000000000000000" pitchFamily="2" charset="2"/>
              <a:buChar char="Ø"/>
            </a:pPr>
            <a:endParaRPr lang="de-DE" sz="1800" dirty="0">
              <a:solidFill>
                <a:srgbClr val="002060"/>
              </a:solidFill>
            </a:endParaRPr>
          </a:p>
          <a:p>
            <a:pPr marL="319087" indent="-285750">
              <a:buFont typeface="Wingdings" panose="05000000000000000000" pitchFamily="2" charset="2"/>
              <a:buChar char="Ø"/>
            </a:pPr>
            <a:r>
              <a:rPr lang="de-DE" sz="1800" dirty="0" smtClean="0">
                <a:solidFill>
                  <a:srgbClr val="002060"/>
                </a:solidFill>
              </a:rPr>
              <a:t>Eignung für „Du kannst was“ - nach der Selbsteinschätzung sollten idealerweise  50% der verlangten Fertigkeiten und Kompetenzen (lt. Berufsbild und Prüfungsordnung) vorhanden sein</a:t>
            </a:r>
          </a:p>
          <a:p>
            <a:pPr marL="319087" indent="-285750">
              <a:buFont typeface="Wingdings" panose="05000000000000000000" pitchFamily="2" charset="2"/>
              <a:buChar char="Ø"/>
            </a:pPr>
            <a:endParaRPr lang="de-DE" sz="1800" dirty="0" smtClean="0">
              <a:solidFill>
                <a:srgbClr val="002060"/>
              </a:solidFill>
            </a:endParaRPr>
          </a:p>
          <a:p>
            <a:pPr marL="319087" indent="-285750">
              <a:buFont typeface="Wingdings" panose="05000000000000000000" pitchFamily="2" charset="2"/>
              <a:buChar char="Ø"/>
            </a:pPr>
            <a:r>
              <a:rPr lang="de-DE" sz="1800" dirty="0" smtClean="0">
                <a:solidFill>
                  <a:srgbClr val="002060"/>
                </a:solidFill>
              </a:rPr>
              <a:t>Sprachliche Kenntnisse (Fachsprache)</a:t>
            </a:r>
          </a:p>
          <a:p>
            <a:pPr marL="319087" indent="-285750">
              <a:buFont typeface="Wingdings" panose="05000000000000000000" pitchFamily="2" charset="2"/>
              <a:buChar char="Ø"/>
            </a:pPr>
            <a:endParaRPr lang="de-DE" sz="1800" dirty="0" smtClean="0">
              <a:solidFill>
                <a:srgbClr val="002060"/>
              </a:solidFill>
            </a:endParaRPr>
          </a:p>
          <a:p>
            <a:pPr marL="319087" indent="-285750">
              <a:buFont typeface="Wingdings" panose="05000000000000000000" pitchFamily="2" charset="2"/>
              <a:buChar char="Ø"/>
            </a:pPr>
            <a:r>
              <a:rPr lang="de-DE" sz="1800" dirty="0" smtClean="0">
                <a:solidFill>
                  <a:srgbClr val="002060"/>
                </a:solidFill>
              </a:rPr>
              <a:t>Kein Lehrabschluss „2. Klasse“</a:t>
            </a:r>
          </a:p>
          <a:p>
            <a:pPr marL="319087" indent="-285750">
              <a:buFont typeface="Wingdings" panose="05000000000000000000" pitchFamily="2" charset="2"/>
              <a:buChar char="Ø"/>
            </a:pPr>
            <a:endParaRPr lang="de-DE" sz="1800" dirty="0" smtClean="0">
              <a:solidFill>
                <a:srgbClr val="002060"/>
              </a:solidFill>
            </a:endParaRPr>
          </a:p>
          <a:p>
            <a:pPr marL="319087" indent="-285750">
              <a:buFont typeface="Wingdings" panose="05000000000000000000" pitchFamily="2" charset="2"/>
              <a:buChar char="Ø"/>
            </a:pPr>
            <a:r>
              <a:rPr lang="de-DE" sz="1800" dirty="0" smtClean="0">
                <a:solidFill>
                  <a:srgbClr val="002060"/>
                </a:solidFill>
              </a:rPr>
              <a:t>Vorstellung anderer Wege zur Lehrabschlussprüfung, z.B. außerordentliche Zulassung zur LAP</a:t>
            </a:r>
          </a:p>
          <a:p>
            <a:endParaRPr lang="de-DE" dirty="0"/>
          </a:p>
        </p:txBody>
      </p:sp>
      <p:sp>
        <p:nvSpPr>
          <p:cNvPr id="5" name="Text Box 6"/>
          <p:cNvSpPr txBox="1">
            <a:spLocks noChangeArrowheads="1"/>
          </p:cNvSpPr>
          <p:nvPr/>
        </p:nvSpPr>
        <p:spPr bwMode="auto">
          <a:xfrm>
            <a:off x="238965" y="117478"/>
            <a:ext cx="7371510" cy="400110"/>
          </a:xfrm>
          <a:prstGeom prst="rect">
            <a:avLst/>
          </a:prstGeom>
          <a:noFill/>
          <a:ln w="9525">
            <a:noFill/>
            <a:miter lim="800000"/>
            <a:headEnd/>
            <a:tailEnd/>
          </a:ln>
        </p:spPr>
        <p:txBody>
          <a:bodyPr wrap="square">
            <a:spAutoFit/>
          </a:bodyPr>
          <a:lstStyle/>
          <a:p>
            <a:r>
              <a:rPr lang="de-AT" sz="2000" b="1" dirty="0">
                <a:solidFill>
                  <a:srgbClr val="C00000"/>
                </a:solidFill>
                <a:latin typeface="Trebuchet MS" pitchFamily="34" charset="0"/>
              </a:rPr>
              <a:t>Der Weg durchs </a:t>
            </a:r>
            <a:r>
              <a:rPr lang="de-AT" sz="2000" b="1" dirty="0" smtClean="0">
                <a:solidFill>
                  <a:srgbClr val="C00000"/>
                </a:solidFill>
                <a:latin typeface="Trebuchet MS" pitchFamily="34" charset="0"/>
              </a:rPr>
              <a:t>Projekt - Einstiegsberatung </a:t>
            </a:r>
            <a:endParaRPr lang="de-AT" sz="2000" b="1" dirty="0">
              <a:solidFill>
                <a:srgbClr val="C00000"/>
              </a:solidFill>
              <a:latin typeface="Trebuchet MS" pitchFamily="34" charset="0"/>
            </a:endParaRPr>
          </a:p>
        </p:txBody>
      </p:sp>
    </p:spTree>
    <p:extLst>
      <p:ext uri="{BB962C8B-B14F-4D97-AF65-F5344CB8AC3E}">
        <p14:creationId xmlns:p14="http://schemas.microsoft.com/office/powerpoint/2010/main" val="24738069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430213" y="1071563"/>
            <a:ext cx="8466137" cy="4770437"/>
          </a:xfrm>
          <a:prstGeom prst="rect">
            <a:avLst/>
          </a:prstGeom>
          <a:noFill/>
          <a:ln w="9525">
            <a:noFill/>
            <a:miter lim="800000"/>
            <a:headEnd/>
            <a:tailEnd/>
          </a:ln>
          <a:effectLst/>
        </p:spPr>
        <p:txBody>
          <a:bodyPr/>
          <a:lstStyle/>
          <a:p>
            <a:pPr>
              <a:defRPr/>
            </a:pPr>
            <a:r>
              <a:rPr lang="de-DE" sz="1500" b="1" dirty="0">
                <a:solidFill>
                  <a:srgbClr val="4C5D68"/>
                </a:solidFill>
                <a:latin typeface="Trebuchet MS" pitchFamily="34" charset="0"/>
              </a:rPr>
              <a:t/>
            </a:r>
            <a:br>
              <a:rPr lang="de-DE" sz="1500" b="1" dirty="0">
                <a:solidFill>
                  <a:srgbClr val="4C5D68"/>
                </a:solidFill>
                <a:latin typeface="Trebuchet MS" pitchFamily="34" charset="0"/>
              </a:rPr>
            </a:br>
            <a:r>
              <a:rPr lang="de-DE" sz="1500" b="1">
                <a:solidFill>
                  <a:srgbClr val="4C5D68"/>
                </a:solidFill>
                <a:effectLst>
                  <a:outerShdw blurRad="38100" dist="38100" dir="2700000" algn="tl">
                    <a:srgbClr val="C0C0C0"/>
                  </a:outerShdw>
                </a:effectLst>
                <a:latin typeface="Trebuchet MS" pitchFamily="34" charset="0"/>
              </a:rPr>
              <a:t/>
            </a:r>
            <a:br>
              <a:rPr lang="de-DE" sz="1500" b="1">
                <a:solidFill>
                  <a:srgbClr val="4C5D68"/>
                </a:solidFill>
                <a:effectLst>
                  <a:outerShdw blurRad="38100" dist="38100" dir="2700000" algn="tl">
                    <a:srgbClr val="C0C0C0"/>
                  </a:outerShdw>
                </a:effectLst>
                <a:latin typeface="Trebuchet MS" pitchFamily="34" charset="0"/>
              </a:rPr>
            </a:br>
            <a:endParaRPr lang="de-AT" b="1" dirty="0">
              <a:solidFill>
                <a:srgbClr val="006600"/>
              </a:solidFill>
              <a:latin typeface="Trebuchet MS" pitchFamily="34" charset="0"/>
              <a:sym typeface="Wingdings" pitchFamily="2" charset="2"/>
            </a:endParaRPr>
          </a:p>
        </p:txBody>
      </p:sp>
      <p:sp>
        <p:nvSpPr>
          <p:cNvPr id="6" name="Inhaltsplatzhalter 1"/>
          <p:cNvSpPr>
            <a:spLocks noGrp="1"/>
          </p:cNvSpPr>
          <p:nvPr>
            <p:ph idx="1"/>
          </p:nvPr>
        </p:nvSpPr>
        <p:spPr>
          <a:xfrm>
            <a:off x="238965" y="841375"/>
            <a:ext cx="8229600" cy="2473326"/>
          </a:xfrm>
        </p:spPr>
        <p:txBody>
          <a:bodyPr/>
          <a:lstStyle/>
          <a:p>
            <a:pPr marL="33337" indent="0">
              <a:buNone/>
            </a:pPr>
            <a:r>
              <a:rPr lang="de-DE" sz="2000" b="1" dirty="0" smtClean="0">
                <a:solidFill>
                  <a:srgbClr val="C00000"/>
                </a:solidFill>
              </a:rPr>
              <a:t>Der Portfolio-Ansatz</a:t>
            </a:r>
            <a:endParaRPr lang="de-DE" sz="1000" b="1" dirty="0" smtClean="0">
              <a:solidFill>
                <a:srgbClr val="C00000"/>
              </a:solidFill>
            </a:endParaRPr>
          </a:p>
          <a:p>
            <a:pPr marL="33337" indent="0">
              <a:buNone/>
            </a:pPr>
            <a:endParaRPr lang="de-DE" sz="1000" dirty="0" smtClean="0">
              <a:solidFill>
                <a:srgbClr val="002060"/>
              </a:solidFill>
            </a:endParaRPr>
          </a:p>
          <a:p>
            <a:r>
              <a:rPr lang="de-DE" sz="1800" dirty="0" smtClean="0">
                <a:solidFill>
                  <a:srgbClr val="002060"/>
                </a:solidFill>
              </a:rPr>
              <a:t>Kompetenzorientierung statt Defizitorientierung</a:t>
            </a:r>
            <a:br>
              <a:rPr lang="de-DE" sz="1800" dirty="0" smtClean="0">
                <a:solidFill>
                  <a:srgbClr val="002060"/>
                </a:solidFill>
              </a:rPr>
            </a:br>
            <a:endParaRPr lang="de-DE" sz="1000" dirty="0" smtClean="0">
              <a:solidFill>
                <a:srgbClr val="002060"/>
              </a:solidFill>
            </a:endParaRPr>
          </a:p>
          <a:p>
            <a:r>
              <a:rPr lang="de-DE" sz="1800" dirty="0" smtClean="0">
                <a:solidFill>
                  <a:srgbClr val="002060"/>
                </a:solidFill>
              </a:rPr>
              <a:t>Gleichwertige Behandlung von Lernergebnissen aus formalen, non-formalen und informellen Lernprozessen</a:t>
            </a:r>
            <a:br>
              <a:rPr lang="de-DE" sz="1800" dirty="0" smtClean="0">
                <a:solidFill>
                  <a:srgbClr val="002060"/>
                </a:solidFill>
              </a:rPr>
            </a:br>
            <a:endParaRPr lang="de-DE" sz="1000" dirty="0" smtClean="0">
              <a:solidFill>
                <a:srgbClr val="002060"/>
              </a:solidFill>
            </a:endParaRPr>
          </a:p>
          <a:p>
            <a:r>
              <a:rPr lang="de-DE" sz="1800" dirty="0" smtClean="0">
                <a:solidFill>
                  <a:srgbClr val="002060"/>
                </a:solidFill>
              </a:rPr>
              <a:t>Der/die Lernende und seine/ihre Lernleistungen stehen im Mittelpunkt</a:t>
            </a:r>
            <a:br>
              <a:rPr lang="de-DE" sz="1800" dirty="0" smtClean="0">
                <a:solidFill>
                  <a:srgbClr val="002060"/>
                </a:solidFill>
              </a:rPr>
            </a:br>
            <a:endParaRPr lang="de-DE" sz="1800" dirty="0" smtClean="0">
              <a:solidFill>
                <a:srgbClr val="002060"/>
              </a:solidFill>
            </a:endParaRPr>
          </a:p>
        </p:txBody>
      </p:sp>
      <p:sp>
        <p:nvSpPr>
          <p:cNvPr id="5" name="Text Box 6"/>
          <p:cNvSpPr txBox="1">
            <a:spLocks noChangeArrowheads="1"/>
          </p:cNvSpPr>
          <p:nvPr/>
        </p:nvSpPr>
        <p:spPr bwMode="auto">
          <a:xfrm>
            <a:off x="238965" y="117478"/>
            <a:ext cx="5443378" cy="400110"/>
          </a:xfrm>
          <a:prstGeom prst="rect">
            <a:avLst/>
          </a:prstGeom>
          <a:noFill/>
          <a:ln w="9525">
            <a:noFill/>
            <a:miter lim="800000"/>
            <a:headEnd/>
            <a:tailEnd/>
          </a:ln>
        </p:spPr>
        <p:txBody>
          <a:bodyPr wrap="square">
            <a:spAutoFit/>
          </a:bodyPr>
          <a:lstStyle/>
          <a:p>
            <a:r>
              <a:rPr lang="de-AT" sz="2000" b="1" dirty="0">
                <a:solidFill>
                  <a:srgbClr val="C00000"/>
                </a:solidFill>
                <a:latin typeface="Trebuchet MS" pitchFamily="34" charset="0"/>
              </a:rPr>
              <a:t>Der Weg durchs Projekt - Portfolioarbeit</a:t>
            </a:r>
          </a:p>
        </p:txBody>
      </p:sp>
      <p:sp>
        <p:nvSpPr>
          <p:cNvPr id="7" name="Inhaltsplatzhalter 1"/>
          <p:cNvSpPr txBox="1">
            <a:spLocks/>
          </p:cNvSpPr>
          <p:nvPr/>
        </p:nvSpPr>
        <p:spPr>
          <a:xfrm>
            <a:off x="238965" y="3324225"/>
            <a:ext cx="8229600" cy="2428875"/>
          </a:xfrm>
          <a:prstGeom prst="rect">
            <a:avLst/>
          </a:prstGeom>
        </p:spPr>
        <p:txBody>
          <a:bodyPr/>
          <a:lstStyle>
            <a:lvl1pPr marL="469900" indent="-469900" algn="l" rtl="0" eaLnBrk="0" fontAlgn="base" hangingPunct="0">
              <a:spcBef>
                <a:spcPct val="20000"/>
              </a:spcBef>
              <a:spcAft>
                <a:spcPct val="0"/>
              </a:spcAft>
              <a:buClr>
                <a:srgbClr val="ED1C24"/>
              </a:buClr>
              <a:buFont typeface="Wingdings" pitchFamily="2" charset="2"/>
              <a:buChar char="n"/>
              <a:defRPr sz="2200">
                <a:solidFill>
                  <a:schemeClr val="tx1"/>
                </a:solidFill>
                <a:latin typeface="+mn-lt"/>
                <a:ea typeface="+mn-ea"/>
                <a:cs typeface="+mn-cs"/>
              </a:defRPr>
            </a:lvl1pPr>
            <a:lvl2pPr marL="908050" indent="-436563" algn="l" rtl="0" eaLnBrk="0" fontAlgn="base" hangingPunct="0">
              <a:spcBef>
                <a:spcPct val="20000"/>
              </a:spcBef>
              <a:spcAft>
                <a:spcPct val="0"/>
              </a:spcAft>
              <a:buClr>
                <a:srgbClr val="4C5D68"/>
              </a:buClr>
              <a:buFont typeface="Wingdings" pitchFamily="2" charset="2"/>
              <a:buChar char="§"/>
              <a:defRPr sz="2000">
                <a:solidFill>
                  <a:schemeClr val="tx1"/>
                </a:solidFill>
                <a:latin typeface="+mn-lt"/>
              </a:defRPr>
            </a:lvl2pPr>
            <a:lvl3pPr marL="1304925" indent="-395288" algn="l" rtl="0" eaLnBrk="0" fontAlgn="base" hangingPunct="0">
              <a:spcBef>
                <a:spcPct val="20000"/>
              </a:spcBef>
              <a:spcAft>
                <a:spcPct val="0"/>
              </a:spcAft>
              <a:buClr>
                <a:schemeClr val="tx1"/>
              </a:buClr>
              <a:buFont typeface="Times New Roman" pitchFamily="18" charset="0"/>
              <a:buChar char="–"/>
              <a:defRPr sz="20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33337" indent="0">
              <a:buFont typeface="Wingdings" pitchFamily="2" charset="2"/>
              <a:buNone/>
            </a:pPr>
            <a:r>
              <a:rPr lang="de-DE" sz="2000" b="1" dirty="0" smtClean="0">
                <a:solidFill>
                  <a:srgbClr val="C00000"/>
                </a:solidFill>
              </a:rPr>
              <a:t>Der Portfolio-Prozess</a:t>
            </a:r>
            <a:br>
              <a:rPr lang="de-DE" sz="2000" b="1" dirty="0" smtClean="0">
                <a:solidFill>
                  <a:srgbClr val="C00000"/>
                </a:solidFill>
              </a:rPr>
            </a:br>
            <a:endParaRPr lang="de-DE" sz="1000" dirty="0" smtClean="0">
              <a:solidFill>
                <a:srgbClr val="002060"/>
              </a:solidFill>
            </a:endParaRPr>
          </a:p>
          <a:p>
            <a:r>
              <a:rPr lang="de-DE" sz="1800" dirty="0" smtClean="0">
                <a:solidFill>
                  <a:srgbClr val="002060"/>
                </a:solidFill>
              </a:rPr>
              <a:t>Erarbeitung einer Selbsteinschätzung berufsrelevanter Fähigkeiten, Fertigkeiten und Kompetenzen</a:t>
            </a:r>
            <a:br>
              <a:rPr lang="de-DE" sz="1800" dirty="0" smtClean="0">
                <a:solidFill>
                  <a:srgbClr val="002060"/>
                </a:solidFill>
              </a:rPr>
            </a:br>
            <a:endParaRPr lang="de-DE" sz="1000" dirty="0" smtClean="0">
              <a:solidFill>
                <a:srgbClr val="002060"/>
              </a:solidFill>
            </a:endParaRPr>
          </a:p>
          <a:p>
            <a:r>
              <a:rPr lang="de-DE" sz="1800" dirty="0" smtClean="0">
                <a:solidFill>
                  <a:srgbClr val="002060"/>
                </a:solidFill>
              </a:rPr>
              <a:t>Auseinandersetzung mit dem jeweiligen Berufsbild</a:t>
            </a:r>
            <a:br>
              <a:rPr lang="de-DE" sz="1800" dirty="0" smtClean="0">
                <a:solidFill>
                  <a:srgbClr val="002060"/>
                </a:solidFill>
              </a:rPr>
            </a:br>
            <a:endParaRPr lang="de-DE" sz="1000" dirty="0" smtClean="0">
              <a:solidFill>
                <a:srgbClr val="002060"/>
              </a:solidFill>
            </a:endParaRPr>
          </a:p>
          <a:p>
            <a:r>
              <a:rPr lang="de-DE" sz="1800" dirty="0" smtClean="0">
                <a:solidFill>
                  <a:srgbClr val="002060"/>
                </a:solidFill>
              </a:rPr>
              <a:t>Einholung von Nachweisen für die Lernerfahrungen </a:t>
            </a:r>
            <a:br>
              <a:rPr lang="de-DE" sz="1800" dirty="0" smtClean="0">
                <a:solidFill>
                  <a:srgbClr val="002060"/>
                </a:solidFill>
              </a:rPr>
            </a:br>
            <a:r>
              <a:rPr lang="de-DE" sz="1800" dirty="0" smtClean="0">
                <a:solidFill>
                  <a:srgbClr val="002060"/>
                </a:solidFill>
              </a:rPr>
              <a:t>(z.B. Dienstzeugnisse, Zertifikate, Bestätigungen, etc.)</a:t>
            </a:r>
          </a:p>
        </p:txBody>
      </p:sp>
    </p:spTree>
    <p:extLst>
      <p:ext uri="{BB962C8B-B14F-4D97-AF65-F5344CB8AC3E}">
        <p14:creationId xmlns:p14="http://schemas.microsoft.com/office/powerpoint/2010/main" val="4073560879"/>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Profil">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ref="">
    <f:field ref="doc_FSCFOLIO_1_1001_FieldDocumentNumber" par="" text=""/>
    <f:field ref="doc_FSCFOLIO_1_1001_FieldSubject" par="" edit="true" text=""/>
    <f:field ref="FSCFOLIO_1_1001_FieldCurrentUser" par="" text="Rudolf Riegler"/>
  </f:record>
  <f:display par="" text="...">
    <f:field ref="FSCFOLIO_1_1001_FieldCurrentUser" text="Aktueller Benutzer"/>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Profile</Template>
  <TotalTime>0</TotalTime>
  <Words>562</Words>
  <Application>Microsoft Office PowerPoint</Application>
  <PresentationFormat>Bildschirmpräsentation (4:3)</PresentationFormat>
  <Paragraphs>275</Paragraphs>
  <Slides>28</Slides>
  <Notes>28</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Profil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WKOe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bache</dc:creator>
  <cp:lastModifiedBy>Spitzbart Renate</cp:lastModifiedBy>
  <cp:revision>793</cp:revision>
  <cp:lastPrinted>2016-10-17T09:33:49Z</cp:lastPrinted>
  <dcterms:created xsi:type="dcterms:W3CDTF">2006-03-31T11:20:21Z</dcterms:created>
  <dcterms:modified xsi:type="dcterms:W3CDTF">2016-10-18T10:09:17Z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COOSYSTEM@1.1:Container">
    <vt:lpwstr>COO.6505.100.2.771902</vt:lpwstr>
  </property>
  <property fmtid="{D5CDD505-2E9C-101B-9397-08002B2CF9AE}" pid="3" name="FSC#FSCFOLIO@1.1001:docpropproject">
    <vt:lpwstr/>
  </property>
</Properties>
</file>