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446" r:id="rId2"/>
    <p:sldId id="455" r:id="rId3"/>
    <p:sldId id="437" r:id="rId4"/>
    <p:sldId id="439" r:id="rId5"/>
    <p:sldId id="447" r:id="rId6"/>
    <p:sldId id="442" r:id="rId7"/>
    <p:sldId id="450" r:id="rId8"/>
    <p:sldId id="451" r:id="rId9"/>
    <p:sldId id="448" r:id="rId10"/>
    <p:sldId id="441" r:id="rId11"/>
    <p:sldId id="457" r:id="rId12"/>
    <p:sldId id="456" r:id="rId13"/>
    <p:sldId id="454" r:id="rId14"/>
  </p:sldIdLst>
  <p:sldSz cx="9144000" cy="6858000" type="screen4x3"/>
  <p:notesSz cx="9874250" cy="6797675"/>
  <p:defaultTextStyle>
    <a:defPPr>
      <a:defRPr lang="de-DE"/>
    </a:defPPr>
    <a:lvl1pPr algn="ctr" rtl="0" eaLnBrk="0" fontAlgn="base" hangingPunct="0">
      <a:spcBef>
        <a:spcPct val="0"/>
      </a:spcBef>
      <a:spcAft>
        <a:spcPct val="0"/>
      </a:spcAft>
      <a:defRPr sz="2400" kern="1200">
        <a:solidFill>
          <a:schemeClr val="tx1"/>
        </a:solidFill>
        <a:latin typeface="Zurich Cn BT" charset="0"/>
        <a:ea typeface="ＭＳ Ｐゴシック" charset="0"/>
        <a:cs typeface="ＭＳ Ｐゴシック" charset="0"/>
      </a:defRPr>
    </a:lvl1pPr>
    <a:lvl2pPr marL="457200" algn="ctr" rtl="0" eaLnBrk="0" fontAlgn="base" hangingPunct="0">
      <a:spcBef>
        <a:spcPct val="0"/>
      </a:spcBef>
      <a:spcAft>
        <a:spcPct val="0"/>
      </a:spcAft>
      <a:defRPr sz="2400" kern="1200">
        <a:solidFill>
          <a:schemeClr val="tx1"/>
        </a:solidFill>
        <a:latin typeface="Zurich Cn BT" charset="0"/>
        <a:ea typeface="ＭＳ Ｐゴシック" charset="0"/>
        <a:cs typeface="ＭＳ Ｐゴシック" charset="0"/>
      </a:defRPr>
    </a:lvl2pPr>
    <a:lvl3pPr marL="914400" algn="ctr" rtl="0" eaLnBrk="0" fontAlgn="base" hangingPunct="0">
      <a:spcBef>
        <a:spcPct val="0"/>
      </a:spcBef>
      <a:spcAft>
        <a:spcPct val="0"/>
      </a:spcAft>
      <a:defRPr sz="2400" kern="1200">
        <a:solidFill>
          <a:schemeClr val="tx1"/>
        </a:solidFill>
        <a:latin typeface="Zurich Cn BT" charset="0"/>
        <a:ea typeface="ＭＳ Ｐゴシック" charset="0"/>
        <a:cs typeface="ＭＳ Ｐゴシック" charset="0"/>
      </a:defRPr>
    </a:lvl3pPr>
    <a:lvl4pPr marL="1371600" algn="ctr" rtl="0" eaLnBrk="0" fontAlgn="base" hangingPunct="0">
      <a:spcBef>
        <a:spcPct val="0"/>
      </a:spcBef>
      <a:spcAft>
        <a:spcPct val="0"/>
      </a:spcAft>
      <a:defRPr sz="2400" kern="1200">
        <a:solidFill>
          <a:schemeClr val="tx1"/>
        </a:solidFill>
        <a:latin typeface="Zurich Cn BT" charset="0"/>
        <a:ea typeface="ＭＳ Ｐゴシック" charset="0"/>
        <a:cs typeface="ＭＳ Ｐゴシック" charset="0"/>
      </a:defRPr>
    </a:lvl4pPr>
    <a:lvl5pPr marL="1828800" algn="ctr" rtl="0" eaLnBrk="0" fontAlgn="base" hangingPunct="0">
      <a:spcBef>
        <a:spcPct val="0"/>
      </a:spcBef>
      <a:spcAft>
        <a:spcPct val="0"/>
      </a:spcAft>
      <a:defRPr sz="2400" kern="1200">
        <a:solidFill>
          <a:schemeClr val="tx1"/>
        </a:solidFill>
        <a:latin typeface="Zurich Cn BT" charset="0"/>
        <a:ea typeface="ＭＳ Ｐゴシック" charset="0"/>
        <a:cs typeface="ＭＳ Ｐゴシック" charset="0"/>
      </a:defRPr>
    </a:lvl5pPr>
    <a:lvl6pPr marL="2286000" algn="l" defTabSz="457200" rtl="0" eaLnBrk="1" latinLnBrk="0" hangingPunct="1">
      <a:defRPr sz="2400" kern="1200">
        <a:solidFill>
          <a:schemeClr val="tx1"/>
        </a:solidFill>
        <a:latin typeface="Zurich Cn BT" charset="0"/>
        <a:ea typeface="ＭＳ Ｐゴシック" charset="0"/>
        <a:cs typeface="ＭＳ Ｐゴシック" charset="0"/>
      </a:defRPr>
    </a:lvl6pPr>
    <a:lvl7pPr marL="2743200" algn="l" defTabSz="457200" rtl="0" eaLnBrk="1" latinLnBrk="0" hangingPunct="1">
      <a:defRPr sz="2400" kern="1200">
        <a:solidFill>
          <a:schemeClr val="tx1"/>
        </a:solidFill>
        <a:latin typeface="Zurich Cn BT" charset="0"/>
        <a:ea typeface="ＭＳ Ｐゴシック" charset="0"/>
        <a:cs typeface="ＭＳ Ｐゴシック" charset="0"/>
      </a:defRPr>
    </a:lvl7pPr>
    <a:lvl8pPr marL="3200400" algn="l" defTabSz="457200" rtl="0" eaLnBrk="1" latinLnBrk="0" hangingPunct="1">
      <a:defRPr sz="2400" kern="1200">
        <a:solidFill>
          <a:schemeClr val="tx1"/>
        </a:solidFill>
        <a:latin typeface="Zurich Cn BT" charset="0"/>
        <a:ea typeface="ＭＳ Ｐゴシック" charset="0"/>
        <a:cs typeface="ＭＳ Ｐゴシック" charset="0"/>
      </a:defRPr>
    </a:lvl8pPr>
    <a:lvl9pPr marL="3657600" algn="l" defTabSz="457200" rtl="0" eaLnBrk="1" latinLnBrk="0" hangingPunct="1">
      <a:defRPr sz="2400" kern="1200">
        <a:solidFill>
          <a:schemeClr val="tx1"/>
        </a:solidFill>
        <a:latin typeface="Zurich Cn BT"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igt" initials="voi"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80D2"/>
    <a:srgbClr val="B80564"/>
    <a:srgbClr val="C5216B"/>
    <a:srgbClr val="BCCD05"/>
    <a:srgbClr val="0F80D2"/>
    <a:srgbClr val="1D0F5B"/>
    <a:srgbClr val="C5016B"/>
    <a:srgbClr val="AE006C"/>
    <a:srgbClr val="BBCD06"/>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1571" autoAdjust="0"/>
  </p:normalViewPr>
  <p:slideViewPr>
    <p:cSldViewPr>
      <p:cViewPr>
        <p:scale>
          <a:sx n="57" d="100"/>
          <a:sy n="57" d="100"/>
        </p:scale>
        <p:origin x="-1746"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1"/>
            <a:ext cx="4316851" cy="365564"/>
          </a:xfrm>
          <a:prstGeom prst="rect">
            <a:avLst/>
          </a:prstGeom>
          <a:noFill/>
          <a:ln w="9525">
            <a:noFill/>
            <a:miter lim="800000"/>
            <a:headEnd/>
            <a:tailEnd/>
          </a:ln>
          <a:effectLst/>
        </p:spPr>
        <p:txBody>
          <a:bodyPr vert="horz" wrap="square" lIns="90733" tIns="45367" rIns="90733" bIns="45367" numCol="1" anchor="t" anchorCtr="0" compatLnSpc="1">
            <a:prstTxWarp prst="textNoShape">
              <a:avLst/>
            </a:prstTxWarp>
          </a:bodyPr>
          <a:lstStyle>
            <a:lvl1pPr algn="l" defTabSz="907661">
              <a:defRPr sz="1200">
                <a:latin typeface="Zurich LtCn BT" pitchFamily="34" charset="0"/>
                <a:ea typeface="+mn-ea"/>
                <a:cs typeface="+mn-cs"/>
              </a:defRPr>
            </a:lvl1pPr>
          </a:lstStyle>
          <a:p>
            <a:pPr>
              <a:defRPr/>
            </a:pPr>
            <a:endParaRPr lang="de-DE"/>
          </a:p>
        </p:txBody>
      </p:sp>
      <p:sp>
        <p:nvSpPr>
          <p:cNvPr id="40963" name="Rectangle 1027"/>
          <p:cNvSpPr>
            <a:spLocks noGrp="1" noChangeArrowheads="1"/>
          </p:cNvSpPr>
          <p:nvPr>
            <p:ph type="dt" sz="quarter" idx="1"/>
          </p:nvPr>
        </p:nvSpPr>
        <p:spPr bwMode="auto">
          <a:xfrm>
            <a:off x="5645115" y="1"/>
            <a:ext cx="4205642" cy="365564"/>
          </a:xfrm>
          <a:prstGeom prst="rect">
            <a:avLst/>
          </a:prstGeom>
          <a:noFill/>
          <a:ln w="9525">
            <a:noFill/>
            <a:miter lim="800000"/>
            <a:headEnd/>
            <a:tailEnd/>
          </a:ln>
          <a:effectLst/>
        </p:spPr>
        <p:txBody>
          <a:bodyPr vert="horz" wrap="square" lIns="90733" tIns="45367" rIns="90733" bIns="45367" numCol="1" anchor="t" anchorCtr="0" compatLnSpc="1">
            <a:prstTxWarp prst="textNoShape">
              <a:avLst/>
            </a:prstTxWarp>
          </a:bodyPr>
          <a:lstStyle>
            <a:lvl1pPr algn="r" defTabSz="907661">
              <a:defRPr sz="1200">
                <a:latin typeface="Zurich LtCn BT" pitchFamily="34" charset="0"/>
                <a:ea typeface="+mn-ea"/>
                <a:cs typeface="+mn-cs"/>
              </a:defRPr>
            </a:lvl1pPr>
          </a:lstStyle>
          <a:p>
            <a:pPr>
              <a:defRPr/>
            </a:pPr>
            <a:endParaRPr lang="de-DE"/>
          </a:p>
        </p:txBody>
      </p:sp>
      <p:sp>
        <p:nvSpPr>
          <p:cNvPr id="40964" name="Rectangle 1028"/>
          <p:cNvSpPr>
            <a:spLocks noGrp="1" noChangeArrowheads="1"/>
          </p:cNvSpPr>
          <p:nvPr>
            <p:ph type="ftr" sz="quarter" idx="2"/>
          </p:nvPr>
        </p:nvSpPr>
        <p:spPr bwMode="auto">
          <a:xfrm>
            <a:off x="0" y="6470632"/>
            <a:ext cx="4316851" cy="312693"/>
          </a:xfrm>
          <a:prstGeom prst="rect">
            <a:avLst/>
          </a:prstGeom>
          <a:noFill/>
          <a:ln w="9525">
            <a:noFill/>
            <a:miter lim="800000"/>
            <a:headEnd/>
            <a:tailEnd/>
          </a:ln>
          <a:effectLst/>
        </p:spPr>
        <p:txBody>
          <a:bodyPr vert="horz" wrap="square" lIns="90733" tIns="45367" rIns="90733" bIns="45367" numCol="1" anchor="b" anchorCtr="0" compatLnSpc="1">
            <a:prstTxWarp prst="textNoShape">
              <a:avLst/>
            </a:prstTxWarp>
          </a:bodyPr>
          <a:lstStyle>
            <a:lvl1pPr algn="l" defTabSz="907661">
              <a:defRPr sz="1200">
                <a:latin typeface="Zurich LtCn BT" pitchFamily="34" charset="0"/>
                <a:ea typeface="+mn-ea"/>
                <a:cs typeface="+mn-cs"/>
              </a:defRPr>
            </a:lvl1pPr>
          </a:lstStyle>
          <a:p>
            <a:pPr>
              <a:defRPr/>
            </a:pPr>
            <a:endParaRPr lang="de-DE"/>
          </a:p>
        </p:txBody>
      </p:sp>
      <p:sp>
        <p:nvSpPr>
          <p:cNvPr id="40965" name="Rectangle 1029"/>
          <p:cNvSpPr>
            <a:spLocks noGrp="1" noChangeArrowheads="1"/>
          </p:cNvSpPr>
          <p:nvPr>
            <p:ph type="sldNum" sz="quarter" idx="3"/>
          </p:nvPr>
        </p:nvSpPr>
        <p:spPr bwMode="auto">
          <a:xfrm>
            <a:off x="5645115" y="6470632"/>
            <a:ext cx="4205642" cy="312693"/>
          </a:xfrm>
          <a:prstGeom prst="rect">
            <a:avLst/>
          </a:prstGeom>
          <a:noFill/>
          <a:ln w="9525">
            <a:noFill/>
            <a:miter lim="800000"/>
            <a:headEnd/>
            <a:tailEnd/>
          </a:ln>
          <a:effectLst/>
        </p:spPr>
        <p:txBody>
          <a:bodyPr vert="horz" wrap="square" lIns="90733" tIns="45367" rIns="90733" bIns="45367" numCol="1" anchor="b" anchorCtr="0" compatLnSpc="1">
            <a:prstTxWarp prst="textNoShape">
              <a:avLst/>
            </a:prstTxWarp>
          </a:bodyPr>
          <a:lstStyle>
            <a:lvl1pPr algn="r" defTabSz="907661">
              <a:defRPr sz="1200">
                <a:latin typeface="Zurich LtCn BT" charset="0"/>
                <a:cs typeface="+mn-cs"/>
              </a:defRPr>
            </a:lvl1pPr>
          </a:lstStyle>
          <a:p>
            <a:pPr>
              <a:defRPr/>
            </a:pPr>
            <a:fld id="{D111E153-707A-F24D-87F3-DCBF7AF0DD75}" type="slidenum">
              <a:rPr lang="de-DE"/>
              <a:pPr>
                <a:defRPr/>
              </a:pPr>
              <a:t>‹Nr.›</a:t>
            </a:fld>
            <a:endParaRPr lang="de-DE"/>
          </a:p>
        </p:txBody>
      </p:sp>
    </p:spTree>
    <p:extLst>
      <p:ext uri="{BB962C8B-B14F-4D97-AF65-F5344CB8AC3E}">
        <p14:creationId xmlns:p14="http://schemas.microsoft.com/office/powerpoint/2010/main" val="8276943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1"/>
            <a:ext cx="4316851" cy="365564"/>
          </a:xfrm>
          <a:prstGeom prst="rect">
            <a:avLst/>
          </a:prstGeom>
          <a:noFill/>
          <a:ln w="9525">
            <a:noFill/>
            <a:miter lim="800000"/>
            <a:headEnd/>
            <a:tailEnd/>
          </a:ln>
          <a:effectLst/>
        </p:spPr>
        <p:txBody>
          <a:bodyPr vert="horz" wrap="square" lIns="90733" tIns="45367" rIns="90733" bIns="45367" numCol="1" anchor="t" anchorCtr="0" compatLnSpc="1">
            <a:prstTxWarp prst="textNoShape">
              <a:avLst/>
            </a:prstTxWarp>
          </a:bodyPr>
          <a:lstStyle>
            <a:lvl1pPr algn="l" defTabSz="907661">
              <a:defRPr sz="1200">
                <a:latin typeface="Zurich LtCn BT" pitchFamily="34" charset="0"/>
                <a:ea typeface="+mn-ea"/>
                <a:cs typeface="+mn-cs"/>
              </a:defRPr>
            </a:lvl1pPr>
          </a:lstStyle>
          <a:p>
            <a:pPr>
              <a:defRPr/>
            </a:pPr>
            <a:endParaRPr lang="de-DE"/>
          </a:p>
        </p:txBody>
      </p:sp>
      <p:sp>
        <p:nvSpPr>
          <p:cNvPr id="33795" name="Rectangle 3"/>
          <p:cNvSpPr>
            <a:spLocks noGrp="1" noChangeArrowheads="1"/>
          </p:cNvSpPr>
          <p:nvPr>
            <p:ph type="dt" idx="1"/>
          </p:nvPr>
        </p:nvSpPr>
        <p:spPr bwMode="auto">
          <a:xfrm>
            <a:off x="5645115" y="1"/>
            <a:ext cx="4205642" cy="365564"/>
          </a:xfrm>
          <a:prstGeom prst="rect">
            <a:avLst/>
          </a:prstGeom>
          <a:noFill/>
          <a:ln w="9525">
            <a:noFill/>
            <a:miter lim="800000"/>
            <a:headEnd/>
            <a:tailEnd/>
          </a:ln>
          <a:effectLst/>
        </p:spPr>
        <p:txBody>
          <a:bodyPr vert="horz" wrap="square" lIns="90733" tIns="45367" rIns="90733" bIns="45367" numCol="1" anchor="t" anchorCtr="0" compatLnSpc="1">
            <a:prstTxWarp prst="textNoShape">
              <a:avLst/>
            </a:prstTxWarp>
          </a:bodyPr>
          <a:lstStyle>
            <a:lvl1pPr algn="r" defTabSz="907661">
              <a:defRPr sz="1200">
                <a:latin typeface="Zurich LtCn BT" pitchFamily="34" charset="0"/>
                <a:ea typeface="+mn-ea"/>
                <a:cs typeface="+mn-cs"/>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3221038" y="520700"/>
            <a:ext cx="3408362" cy="2557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7" name="Rectangle 5"/>
          <p:cNvSpPr>
            <a:spLocks noGrp="1" noChangeArrowheads="1"/>
          </p:cNvSpPr>
          <p:nvPr>
            <p:ph type="body" sz="quarter" idx="3"/>
          </p:nvPr>
        </p:nvSpPr>
        <p:spPr bwMode="auto">
          <a:xfrm>
            <a:off x="1328263" y="3234939"/>
            <a:ext cx="7194232" cy="3079347"/>
          </a:xfrm>
          <a:prstGeom prst="rect">
            <a:avLst/>
          </a:prstGeom>
          <a:noFill/>
          <a:ln w="9525">
            <a:noFill/>
            <a:miter lim="800000"/>
            <a:headEnd/>
            <a:tailEnd/>
          </a:ln>
          <a:effectLst/>
        </p:spPr>
        <p:txBody>
          <a:bodyPr vert="horz" wrap="square" lIns="90733" tIns="45367" rIns="90733" bIns="45367"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3798" name="Rectangle 6"/>
          <p:cNvSpPr>
            <a:spLocks noGrp="1" noChangeArrowheads="1"/>
          </p:cNvSpPr>
          <p:nvPr>
            <p:ph type="ftr" sz="quarter" idx="4"/>
          </p:nvPr>
        </p:nvSpPr>
        <p:spPr bwMode="auto">
          <a:xfrm>
            <a:off x="0" y="6470632"/>
            <a:ext cx="4316851" cy="312693"/>
          </a:xfrm>
          <a:prstGeom prst="rect">
            <a:avLst/>
          </a:prstGeom>
          <a:noFill/>
          <a:ln w="9525">
            <a:noFill/>
            <a:miter lim="800000"/>
            <a:headEnd/>
            <a:tailEnd/>
          </a:ln>
          <a:effectLst/>
        </p:spPr>
        <p:txBody>
          <a:bodyPr vert="horz" wrap="square" lIns="90733" tIns="45367" rIns="90733" bIns="45367" numCol="1" anchor="b" anchorCtr="0" compatLnSpc="1">
            <a:prstTxWarp prst="textNoShape">
              <a:avLst/>
            </a:prstTxWarp>
          </a:bodyPr>
          <a:lstStyle>
            <a:lvl1pPr algn="l" defTabSz="907661">
              <a:defRPr sz="1200">
                <a:latin typeface="Zurich LtCn BT" pitchFamily="34" charset="0"/>
                <a:ea typeface="+mn-ea"/>
                <a:cs typeface="+mn-cs"/>
              </a:defRPr>
            </a:lvl1pPr>
          </a:lstStyle>
          <a:p>
            <a:pPr>
              <a:defRPr/>
            </a:pPr>
            <a:endParaRPr lang="de-DE"/>
          </a:p>
        </p:txBody>
      </p:sp>
      <p:sp>
        <p:nvSpPr>
          <p:cNvPr id="33799" name="Rectangle 7"/>
          <p:cNvSpPr>
            <a:spLocks noGrp="1" noChangeArrowheads="1"/>
          </p:cNvSpPr>
          <p:nvPr>
            <p:ph type="sldNum" sz="quarter" idx="5"/>
          </p:nvPr>
        </p:nvSpPr>
        <p:spPr bwMode="auto">
          <a:xfrm>
            <a:off x="5645115" y="6470632"/>
            <a:ext cx="4205642" cy="312693"/>
          </a:xfrm>
          <a:prstGeom prst="rect">
            <a:avLst/>
          </a:prstGeom>
          <a:noFill/>
          <a:ln w="9525">
            <a:noFill/>
            <a:miter lim="800000"/>
            <a:headEnd/>
            <a:tailEnd/>
          </a:ln>
          <a:effectLst/>
        </p:spPr>
        <p:txBody>
          <a:bodyPr vert="horz" wrap="square" lIns="90733" tIns="45367" rIns="90733" bIns="45367" numCol="1" anchor="b" anchorCtr="0" compatLnSpc="1">
            <a:prstTxWarp prst="textNoShape">
              <a:avLst/>
            </a:prstTxWarp>
          </a:bodyPr>
          <a:lstStyle>
            <a:lvl1pPr algn="r" defTabSz="907661">
              <a:defRPr sz="1200">
                <a:latin typeface="Zurich LtCn BT" charset="0"/>
                <a:cs typeface="+mn-cs"/>
              </a:defRPr>
            </a:lvl1pPr>
          </a:lstStyle>
          <a:p>
            <a:pPr>
              <a:defRPr/>
            </a:pPr>
            <a:fld id="{83366EC9-CEED-A740-BD67-347BD5DD1121}" type="slidenum">
              <a:rPr lang="de-DE"/>
              <a:pPr>
                <a:defRPr/>
              </a:pPr>
              <a:t>‹Nr.›</a:t>
            </a:fld>
            <a:endParaRPr lang="de-DE"/>
          </a:p>
        </p:txBody>
      </p:sp>
    </p:spTree>
    <p:extLst>
      <p:ext uri="{BB962C8B-B14F-4D97-AF65-F5344CB8AC3E}">
        <p14:creationId xmlns:p14="http://schemas.microsoft.com/office/powerpoint/2010/main" val="2350567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780">
              <a:defRPr sz="1600">
                <a:solidFill>
                  <a:schemeClr val="tx1"/>
                </a:solidFill>
                <a:latin typeface="Zurich Cn BT" charset="0"/>
                <a:ea typeface="ＭＳ Ｐゴシック" charset="0"/>
                <a:cs typeface="ＭＳ Ｐゴシック" charset="0"/>
              </a:defRPr>
            </a:lvl1pPr>
            <a:lvl2pPr marL="509812" indent="-196082" defTabSz="911780">
              <a:defRPr sz="1600">
                <a:solidFill>
                  <a:schemeClr val="tx1"/>
                </a:solidFill>
                <a:latin typeface="Zurich Cn BT" charset="0"/>
                <a:ea typeface="ＭＳ Ｐゴシック" charset="0"/>
              </a:defRPr>
            </a:lvl2pPr>
            <a:lvl3pPr marL="784327" indent="-156865" defTabSz="911780">
              <a:defRPr sz="1600">
                <a:solidFill>
                  <a:schemeClr val="tx1"/>
                </a:solidFill>
                <a:latin typeface="Zurich Cn BT" charset="0"/>
                <a:ea typeface="ＭＳ Ｐゴシック" charset="0"/>
              </a:defRPr>
            </a:lvl3pPr>
            <a:lvl4pPr marL="1098057" indent="-156865" defTabSz="911780">
              <a:defRPr sz="1600">
                <a:solidFill>
                  <a:schemeClr val="tx1"/>
                </a:solidFill>
                <a:latin typeface="Zurich Cn BT" charset="0"/>
                <a:ea typeface="ＭＳ Ｐゴシック" charset="0"/>
              </a:defRPr>
            </a:lvl4pPr>
            <a:lvl5pPr marL="1411788" indent="-156865" defTabSz="911780">
              <a:defRPr sz="1600">
                <a:solidFill>
                  <a:schemeClr val="tx1"/>
                </a:solidFill>
                <a:latin typeface="Zurich Cn BT" charset="0"/>
                <a:ea typeface="ＭＳ Ｐゴシック" charset="0"/>
              </a:defRPr>
            </a:lvl5pPr>
            <a:lvl6pPr marL="1725519" indent="-156865" algn="ctr" defTabSz="91178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178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178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1780" eaLnBrk="0" fontAlgn="base" hangingPunct="0">
              <a:spcBef>
                <a:spcPct val="0"/>
              </a:spcBef>
              <a:spcAft>
                <a:spcPct val="0"/>
              </a:spcAft>
              <a:defRPr sz="1600">
                <a:solidFill>
                  <a:schemeClr val="tx1"/>
                </a:solidFill>
                <a:latin typeface="Zurich Cn BT" charset="0"/>
                <a:ea typeface="ＭＳ Ｐゴシック" charset="0"/>
              </a:defRPr>
            </a:lvl9pPr>
          </a:lstStyle>
          <a:p>
            <a:fld id="{835BF407-1A63-6C42-800B-431D17194F48}" type="slidenum">
              <a:rPr lang="de-DE" sz="1200">
                <a:latin typeface="Zurich LtCn BT" charset="0"/>
              </a:rPr>
              <a:pPr/>
              <a:t>1</a:t>
            </a:fld>
            <a:endParaRPr lang="de-DE" sz="1200">
              <a:latin typeface="Zurich LtCn BT" charset="0"/>
            </a:endParaRPr>
          </a:p>
        </p:txBody>
      </p:sp>
      <p:sp>
        <p:nvSpPr>
          <p:cNvPr id="7170" name="Rectangle 2"/>
          <p:cNvSpPr>
            <a:spLocks noGrp="1" noRot="1" noChangeAspect="1" noChangeArrowheads="1" noTextEdit="1"/>
          </p:cNvSpPr>
          <p:nvPr>
            <p:ph type="sldImg"/>
          </p:nvPr>
        </p:nvSpPr>
        <p:spPr>
          <a:xfrm>
            <a:off x="3238500" y="509588"/>
            <a:ext cx="3400425" cy="2549525"/>
          </a:xfrm>
          <a:ln/>
        </p:spPr>
      </p:sp>
      <p:sp>
        <p:nvSpPr>
          <p:cNvPr id="7171" name="Rectangle 3"/>
          <p:cNvSpPr>
            <a:spLocks noGrp="1" noChangeArrowheads="1"/>
          </p:cNvSpPr>
          <p:nvPr>
            <p:ph type="body" idx="1"/>
          </p:nvPr>
        </p:nvSpPr>
        <p:spPr>
          <a:xfrm>
            <a:off x="1317298" y="3228896"/>
            <a:ext cx="7239655" cy="3058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p>
        </p:txBody>
      </p:sp>
    </p:spTree>
    <p:extLst>
      <p:ext uri="{BB962C8B-B14F-4D97-AF65-F5344CB8AC3E}">
        <p14:creationId xmlns:p14="http://schemas.microsoft.com/office/powerpoint/2010/main" val="108828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10</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40088" y="511175"/>
            <a:ext cx="3397250" cy="2547938"/>
          </a:xfrm>
          <a:ln/>
        </p:spPr>
      </p:sp>
      <p:sp>
        <p:nvSpPr>
          <p:cNvPr id="9219" name="Rectangle 3"/>
          <p:cNvSpPr>
            <a:spLocks noGrp="1" noChangeArrowheads="1"/>
          </p:cNvSpPr>
          <p:nvPr>
            <p:ph type="body" idx="1"/>
          </p:nvPr>
        </p:nvSpPr>
        <p:spPr>
          <a:xfrm>
            <a:off x="1318864" y="3228896"/>
            <a:ext cx="7236522"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p>
        </p:txBody>
      </p:sp>
    </p:spTree>
    <p:extLst>
      <p:ext uri="{BB962C8B-B14F-4D97-AF65-F5344CB8AC3E}">
        <p14:creationId xmlns:p14="http://schemas.microsoft.com/office/powerpoint/2010/main" val="1748048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11</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40088" y="511175"/>
            <a:ext cx="3397250" cy="2547938"/>
          </a:xfrm>
          <a:ln/>
        </p:spPr>
      </p:sp>
      <p:sp>
        <p:nvSpPr>
          <p:cNvPr id="9219" name="Rectangle 3"/>
          <p:cNvSpPr>
            <a:spLocks noGrp="1" noChangeArrowheads="1"/>
          </p:cNvSpPr>
          <p:nvPr>
            <p:ph type="body" idx="1"/>
          </p:nvPr>
        </p:nvSpPr>
        <p:spPr>
          <a:xfrm>
            <a:off x="1318864" y="3228896"/>
            <a:ext cx="7236522"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de-DE" dirty="0" smtClean="0"/>
              <a:t>Folie 4 ist animiert!. Erst erscheint die Erläuterung für formales Lernen, dann non-formales Lernen. Zuletzt informelles Lernen</a:t>
            </a:r>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12</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40088" y="511175"/>
            <a:ext cx="3397250" cy="2547938"/>
          </a:xfrm>
          <a:ln/>
        </p:spPr>
      </p:sp>
      <p:sp>
        <p:nvSpPr>
          <p:cNvPr id="9219" name="Rectangle 3"/>
          <p:cNvSpPr>
            <a:spLocks noGrp="1" noChangeArrowheads="1"/>
          </p:cNvSpPr>
          <p:nvPr>
            <p:ph type="body" idx="1"/>
          </p:nvPr>
        </p:nvSpPr>
        <p:spPr>
          <a:xfrm>
            <a:off x="1318864" y="3228896"/>
            <a:ext cx="7236522"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p>
        </p:txBody>
      </p:sp>
    </p:spTree>
    <p:extLst>
      <p:ext uri="{BB962C8B-B14F-4D97-AF65-F5344CB8AC3E}">
        <p14:creationId xmlns:p14="http://schemas.microsoft.com/office/powerpoint/2010/main" val="674715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13</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38500" y="511175"/>
            <a:ext cx="3398838" cy="2547938"/>
          </a:xfrm>
          <a:ln/>
        </p:spPr>
      </p:sp>
      <p:sp>
        <p:nvSpPr>
          <p:cNvPr id="9219" name="Rectangle 3"/>
          <p:cNvSpPr>
            <a:spLocks noGrp="1" noChangeArrowheads="1"/>
          </p:cNvSpPr>
          <p:nvPr>
            <p:ph type="body" idx="1"/>
          </p:nvPr>
        </p:nvSpPr>
        <p:spPr>
          <a:xfrm>
            <a:off x="1318866" y="3228896"/>
            <a:ext cx="7236523"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p>
        </p:txBody>
      </p:sp>
    </p:spTree>
    <p:extLst>
      <p:ext uri="{BB962C8B-B14F-4D97-AF65-F5344CB8AC3E}">
        <p14:creationId xmlns:p14="http://schemas.microsoft.com/office/powerpoint/2010/main" val="224980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780">
              <a:defRPr sz="1600">
                <a:solidFill>
                  <a:schemeClr val="tx1"/>
                </a:solidFill>
                <a:latin typeface="Zurich Cn BT" charset="0"/>
                <a:ea typeface="ＭＳ Ｐゴシック" charset="0"/>
                <a:cs typeface="ＭＳ Ｐゴシック" charset="0"/>
              </a:defRPr>
            </a:lvl1pPr>
            <a:lvl2pPr marL="509812" indent="-196082" defTabSz="911780">
              <a:defRPr sz="1600">
                <a:solidFill>
                  <a:schemeClr val="tx1"/>
                </a:solidFill>
                <a:latin typeface="Zurich Cn BT" charset="0"/>
                <a:ea typeface="ＭＳ Ｐゴシック" charset="0"/>
              </a:defRPr>
            </a:lvl2pPr>
            <a:lvl3pPr marL="784327" indent="-156865" defTabSz="911780">
              <a:defRPr sz="1600">
                <a:solidFill>
                  <a:schemeClr val="tx1"/>
                </a:solidFill>
                <a:latin typeface="Zurich Cn BT" charset="0"/>
                <a:ea typeface="ＭＳ Ｐゴシック" charset="0"/>
              </a:defRPr>
            </a:lvl3pPr>
            <a:lvl4pPr marL="1098057" indent="-156865" defTabSz="911780">
              <a:defRPr sz="1600">
                <a:solidFill>
                  <a:schemeClr val="tx1"/>
                </a:solidFill>
                <a:latin typeface="Zurich Cn BT" charset="0"/>
                <a:ea typeface="ＭＳ Ｐゴシック" charset="0"/>
              </a:defRPr>
            </a:lvl4pPr>
            <a:lvl5pPr marL="1411788" indent="-156865" defTabSz="911780">
              <a:defRPr sz="1600">
                <a:solidFill>
                  <a:schemeClr val="tx1"/>
                </a:solidFill>
                <a:latin typeface="Zurich Cn BT" charset="0"/>
                <a:ea typeface="ＭＳ Ｐゴシック" charset="0"/>
              </a:defRPr>
            </a:lvl5pPr>
            <a:lvl6pPr marL="1725519" indent="-156865" algn="ctr" defTabSz="91178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178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178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1780" eaLnBrk="0" fontAlgn="base" hangingPunct="0">
              <a:spcBef>
                <a:spcPct val="0"/>
              </a:spcBef>
              <a:spcAft>
                <a:spcPct val="0"/>
              </a:spcAft>
              <a:defRPr sz="1600">
                <a:solidFill>
                  <a:schemeClr val="tx1"/>
                </a:solidFill>
                <a:latin typeface="Zurich Cn BT" charset="0"/>
                <a:ea typeface="ＭＳ Ｐゴシック" charset="0"/>
              </a:defRPr>
            </a:lvl9pPr>
          </a:lstStyle>
          <a:p>
            <a:fld id="{835BF407-1A63-6C42-800B-431D17194F48}" type="slidenum">
              <a:rPr lang="de-DE" sz="1200">
                <a:latin typeface="Zurich LtCn BT" charset="0"/>
              </a:rPr>
              <a:pPr/>
              <a:t>2</a:t>
            </a:fld>
            <a:endParaRPr lang="de-DE" sz="1200">
              <a:latin typeface="Zurich LtCn BT" charset="0"/>
            </a:endParaRPr>
          </a:p>
        </p:txBody>
      </p:sp>
      <p:sp>
        <p:nvSpPr>
          <p:cNvPr id="7170" name="Rectangle 2"/>
          <p:cNvSpPr>
            <a:spLocks noGrp="1" noRot="1" noChangeAspect="1" noChangeArrowheads="1" noTextEdit="1"/>
          </p:cNvSpPr>
          <p:nvPr>
            <p:ph type="sldImg"/>
          </p:nvPr>
        </p:nvSpPr>
        <p:spPr>
          <a:xfrm>
            <a:off x="3238500" y="509588"/>
            <a:ext cx="3400425" cy="2549525"/>
          </a:xfrm>
          <a:ln/>
        </p:spPr>
      </p:sp>
      <p:sp>
        <p:nvSpPr>
          <p:cNvPr id="7171" name="Rectangle 3"/>
          <p:cNvSpPr>
            <a:spLocks noGrp="1" noChangeArrowheads="1"/>
          </p:cNvSpPr>
          <p:nvPr>
            <p:ph type="body" idx="1"/>
          </p:nvPr>
        </p:nvSpPr>
        <p:spPr>
          <a:xfrm>
            <a:off x="1317298" y="3228896"/>
            <a:ext cx="7239655" cy="30589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p>
        </p:txBody>
      </p:sp>
    </p:spTree>
    <p:extLst>
      <p:ext uri="{BB962C8B-B14F-4D97-AF65-F5344CB8AC3E}">
        <p14:creationId xmlns:p14="http://schemas.microsoft.com/office/powerpoint/2010/main" val="1575403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3</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40088" y="511175"/>
            <a:ext cx="3397250" cy="2547938"/>
          </a:xfrm>
          <a:ln/>
        </p:spPr>
      </p:sp>
      <p:sp>
        <p:nvSpPr>
          <p:cNvPr id="9219" name="Rectangle 3"/>
          <p:cNvSpPr>
            <a:spLocks noGrp="1" noChangeArrowheads="1"/>
          </p:cNvSpPr>
          <p:nvPr>
            <p:ph type="body" idx="1"/>
          </p:nvPr>
        </p:nvSpPr>
        <p:spPr>
          <a:xfrm>
            <a:off x="1318864" y="3228896"/>
            <a:ext cx="7236522"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de-DE" dirty="0" smtClean="0"/>
              <a:t>Thema: Rechtliche Grundlage</a:t>
            </a:r>
          </a:p>
          <a:p>
            <a:r>
              <a:rPr lang="de-DE" sz="1200" kern="1200" dirty="0" smtClean="0">
                <a:solidFill>
                  <a:schemeClr val="tx1"/>
                </a:solidFill>
                <a:effectLst/>
                <a:latin typeface="Times New Roman" charset="0"/>
                <a:ea typeface="ＭＳ Ｐゴシック" charset="0"/>
                <a:cs typeface="ＭＳ Ｐゴシック" charset="0"/>
              </a:rPr>
              <a:t>Momentan gibt es in Deutschland keine rechtliche Grundlage für die Validierung von non-formal und informell erworbenen Kompetenzen.</a:t>
            </a:r>
          </a:p>
          <a:p>
            <a:r>
              <a:rPr lang="de-DE" sz="1200" kern="1200" dirty="0" smtClean="0">
                <a:solidFill>
                  <a:schemeClr val="tx1"/>
                </a:solidFill>
                <a:effectLst/>
                <a:latin typeface="Times New Roman" charset="0"/>
                <a:ea typeface="ＭＳ Ｐゴシック" charset="0"/>
                <a:cs typeface="ＭＳ Ｐゴシック" charset="0"/>
              </a:rPr>
              <a:t> </a:t>
            </a:r>
          </a:p>
          <a:p>
            <a:r>
              <a:rPr lang="de-DE" sz="1200" kern="1200" dirty="0" smtClean="0">
                <a:solidFill>
                  <a:schemeClr val="tx1"/>
                </a:solidFill>
                <a:effectLst/>
                <a:latin typeface="Times New Roman" charset="0"/>
                <a:ea typeface="ＭＳ Ｐゴシック" charset="0"/>
                <a:cs typeface="ＭＳ Ｐゴシック" charset="0"/>
              </a:rPr>
              <a:t>Im Koalitionsvertrag der Regierungsparteien wurde vereinbart, dass für Menschen, die sogenannte informelle Kompetenzen erworben haben, die sie nicht durch Zertifikate belegen können, neue Verfahren entwickelt und erprobt werden sollen, die zu Transparenz und Anerkennung führen. </a:t>
            </a:r>
          </a:p>
          <a:p>
            <a:r>
              <a:rPr lang="de-DE" sz="1200" kern="1200" dirty="0" smtClean="0">
                <a:solidFill>
                  <a:schemeClr val="tx1"/>
                </a:solidFill>
                <a:effectLst/>
                <a:latin typeface="Times New Roman" charset="0"/>
                <a:ea typeface="ＭＳ Ｐゴシック" charset="0"/>
                <a:cs typeface="ＭＳ Ｐゴシック" charset="0"/>
              </a:rPr>
              <a:t> </a:t>
            </a:r>
          </a:p>
        </p:txBody>
      </p:sp>
    </p:spTree>
    <p:extLst>
      <p:ext uri="{BB962C8B-B14F-4D97-AF65-F5344CB8AC3E}">
        <p14:creationId xmlns:p14="http://schemas.microsoft.com/office/powerpoint/2010/main" val="714899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4</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40088" y="511175"/>
            <a:ext cx="3397250" cy="2547938"/>
          </a:xfrm>
          <a:ln/>
        </p:spPr>
      </p:sp>
      <p:sp>
        <p:nvSpPr>
          <p:cNvPr id="9219" name="Rectangle 3"/>
          <p:cNvSpPr>
            <a:spLocks noGrp="1" noChangeArrowheads="1"/>
          </p:cNvSpPr>
          <p:nvPr>
            <p:ph type="body" idx="1"/>
          </p:nvPr>
        </p:nvSpPr>
        <p:spPr>
          <a:xfrm>
            <a:off x="1318864" y="3228896"/>
            <a:ext cx="7236522"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de-DE" dirty="0" smtClean="0"/>
              <a:t>Projektziel</a:t>
            </a:r>
          </a:p>
          <a:p>
            <a:endParaRPr lang="de-DE" dirty="0" smtClean="0"/>
          </a:p>
          <a:p>
            <a:r>
              <a:rPr lang="de-DE" dirty="0" smtClean="0"/>
              <a:t>Hier wichtig den</a:t>
            </a:r>
            <a:r>
              <a:rPr lang="de-DE" baseline="0" dirty="0" smtClean="0"/>
              <a:t> Begriff Referenzberuf einzuführen. </a:t>
            </a:r>
            <a:endParaRPr lang="de-DE" dirty="0"/>
          </a:p>
        </p:txBody>
      </p:sp>
    </p:spTree>
    <p:extLst>
      <p:ext uri="{BB962C8B-B14F-4D97-AF65-F5344CB8AC3E}">
        <p14:creationId xmlns:p14="http://schemas.microsoft.com/office/powerpoint/2010/main" val="175286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5</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40088" y="511175"/>
            <a:ext cx="3397250" cy="2547938"/>
          </a:xfrm>
          <a:ln/>
        </p:spPr>
      </p:sp>
      <p:sp>
        <p:nvSpPr>
          <p:cNvPr id="9219" name="Rectangle 3"/>
          <p:cNvSpPr>
            <a:spLocks noGrp="1" noChangeArrowheads="1"/>
          </p:cNvSpPr>
          <p:nvPr>
            <p:ph type="body" idx="1"/>
          </p:nvPr>
        </p:nvSpPr>
        <p:spPr>
          <a:xfrm>
            <a:off x="1318864" y="3228896"/>
            <a:ext cx="7236522"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dirty="0"/>
          </a:p>
        </p:txBody>
      </p:sp>
    </p:spTree>
    <p:extLst>
      <p:ext uri="{BB962C8B-B14F-4D97-AF65-F5344CB8AC3E}">
        <p14:creationId xmlns:p14="http://schemas.microsoft.com/office/powerpoint/2010/main" val="93583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Überleitung:</a:t>
            </a:r>
            <a:r>
              <a:rPr lang="de-DE" baseline="0" dirty="0" smtClean="0"/>
              <a:t> keine rechtliche Grundlage -&gt; aber Initiierung eines Pilotprojekts durch BMBF und DHKT und DIHK</a:t>
            </a:r>
            <a:endParaRPr lang="de-DE" dirty="0"/>
          </a:p>
        </p:txBody>
      </p:sp>
      <p:sp>
        <p:nvSpPr>
          <p:cNvPr id="4" name="Foliennummernplatzhalter 3"/>
          <p:cNvSpPr>
            <a:spLocks noGrp="1"/>
          </p:cNvSpPr>
          <p:nvPr>
            <p:ph type="sldNum" sz="quarter" idx="10"/>
          </p:nvPr>
        </p:nvSpPr>
        <p:spPr/>
        <p:txBody>
          <a:bodyPr/>
          <a:lstStyle/>
          <a:p>
            <a:pPr>
              <a:defRPr/>
            </a:pPr>
            <a:fld id="{83366EC9-CEED-A740-BD67-347BD5DD1121}" type="slidenum">
              <a:rPr lang="de-DE" smtClean="0"/>
              <a:pPr>
                <a:defRPr/>
              </a:pPr>
              <a:t>6</a:t>
            </a:fld>
            <a:endParaRPr lang="de-DE"/>
          </a:p>
        </p:txBody>
      </p:sp>
    </p:spTree>
    <p:extLst>
      <p:ext uri="{BB962C8B-B14F-4D97-AF65-F5344CB8AC3E}">
        <p14:creationId xmlns:p14="http://schemas.microsoft.com/office/powerpoint/2010/main" val="1597747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7</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38500" y="511175"/>
            <a:ext cx="3398838" cy="2547938"/>
          </a:xfrm>
          <a:ln/>
        </p:spPr>
      </p:sp>
      <p:sp>
        <p:nvSpPr>
          <p:cNvPr id="9219" name="Rectangle 3"/>
          <p:cNvSpPr>
            <a:spLocks noGrp="1" noChangeArrowheads="1"/>
          </p:cNvSpPr>
          <p:nvPr>
            <p:ph type="body" idx="1"/>
          </p:nvPr>
        </p:nvSpPr>
        <p:spPr>
          <a:xfrm>
            <a:off x="1318866" y="3228896"/>
            <a:ext cx="7236523"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dirty="0"/>
          </a:p>
        </p:txBody>
      </p:sp>
    </p:spTree>
    <p:extLst>
      <p:ext uri="{BB962C8B-B14F-4D97-AF65-F5344CB8AC3E}">
        <p14:creationId xmlns:p14="http://schemas.microsoft.com/office/powerpoint/2010/main" val="327672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8</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38500" y="511175"/>
            <a:ext cx="3398838" cy="2547938"/>
          </a:xfrm>
          <a:ln/>
        </p:spPr>
      </p:sp>
      <p:sp>
        <p:nvSpPr>
          <p:cNvPr id="9219" name="Rectangle 3"/>
          <p:cNvSpPr>
            <a:spLocks noGrp="1" noChangeArrowheads="1"/>
          </p:cNvSpPr>
          <p:nvPr>
            <p:ph type="body" idx="1"/>
          </p:nvPr>
        </p:nvSpPr>
        <p:spPr>
          <a:xfrm>
            <a:off x="1318866" y="3228896"/>
            <a:ext cx="7236523"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e-DE"/>
          </a:p>
        </p:txBody>
      </p:sp>
    </p:spTree>
    <p:extLst>
      <p:ext uri="{BB962C8B-B14F-4D97-AF65-F5344CB8AC3E}">
        <p14:creationId xmlns:p14="http://schemas.microsoft.com/office/powerpoint/2010/main" val="327672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690">
              <a:defRPr sz="1600">
                <a:solidFill>
                  <a:schemeClr val="tx1"/>
                </a:solidFill>
                <a:latin typeface="Zurich Cn BT" charset="0"/>
                <a:ea typeface="ＭＳ Ｐゴシック" charset="0"/>
                <a:cs typeface="ＭＳ Ｐゴシック" charset="0"/>
              </a:defRPr>
            </a:lvl1pPr>
            <a:lvl2pPr marL="509812" indent="-196082" defTabSz="910690">
              <a:defRPr sz="1600">
                <a:solidFill>
                  <a:schemeClr val="tx1"/>
                </a:solidFill>
                <a:latin typeface="Zurich Cn BT" charset="0"/>
                <a:ea typeface="ＭＳ Ｐゴシック" charset="0"/>
              </a:defRPr>
            </a:lvl2pPr>
            <a:lvl3pPr marL="784327" indent="-156865" defTabSz="910690">
              <a:defRPr sz="1600">
                <a:solidFill>
                  <a:schemeClr val="tx1"/>
                </a:solidFill>
                <a:latin typeface="Zurich Cn BT" charset="0"/>
                <a:ea typeface="ＭＳ Ｐゴシック" charset="0"/>
              </a:defRPr>
            </a:lvl3pPr>
            <a:lvl4pPr marL="1098057" indent="-156865" defTabSz="910690">
              <a:defRPr sz="1600">
                <a:solidFill>
                  <a:schemeClr val="tx1"/>
                </a:solidFill>
                <a:latin typeface="Zurich Cn BT" charset="0"/>
                <a:ea typeface="ＭＳ Ｐゴシック" charset="0"/>
              </a:defRPr>
            </a:lvl4pPr>
            <a:lvl5pPr marL="1411788" indent="-156865" defTabSz="910690">
              <a:defRPr sz="1600">
                <a:solidFill>
                  <a:schemeClr val="tx1"/>
                </a:solidFill>
                <a:latin typeface="Zurich Cn BT" charset="0"/>
                <a:ea typeface="ＭＳ Ｐゴシック" charset="0"/>
              </a:defRPr>
            </a:lvl5pPr>
            <a:lvl6pPr marL="172551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6pPr>
            <a:lvl7pPr marL="2039249" indent="-156865" algn="ctr" defTabSz="910690" eaLnBrk="0" fontAlgn="base" hangingPunct="0">
              <a:spcBef>
                <a:spcPct val="0"/>
              </a:spcBef>
              <a:spcAft>
                <a:spcPct val="0"/>
              </a:spcAft>
              <a:defRPr sz="1600">
                <a:solidFill>
                  <a:schemeClr val="tx1"/>
                </a:solidFill>
                <a:latin typeface="Zurich Cn BT" charset="0"/>
                <a:ea typeface="ＭＳ Ｐゴシック" charset="0"/>
              </a:defRPr>
            </a:lvl7pPr>
            <a:lvl8pPr marL="235298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8pPr>
            <a:lvl9pPr marL="2666710" indent="-156865" algn="ctr" defTabSz="910690" eaLnBrk="0" fontAlgn="base" hangingPunct="0">
              <a:spcBef>
                <a:spcPct val="0"/>
              </a:spcBef>
              <a:spcAft>
                <a:spcPct val="0"/>
              </a:spcAft>
              <a:defRPr sz="1600">
                <a:solidFill>
                  <a:schemeClr val="tx1"/>
                </a:solidFill>
                <a:latin typeface="Zurich Cn BT" charset="0"/>
                <a:ea typeface="ＭＳ Ｐゴシック" charset="0"/>
              </a:defRPr>
            </a:lvl9pPr>
          </a:lstStyle>
          <a:p>
            <a:fld id="{69A52B8F-61B4-F44B-8A60-06CB7DBF569A}" type="slidenum">
              <a:rPr lang="de-DE" sz="1200">
                <a:latin typeface="Zurich LtCn BT" charset="0"/>
              </a:rPr>
              <a:pPr/>
              <a:t>9</a:t>
            </a:fld>
            <a:endParaRPr lang="de-DE" sz="1200">
              <a:latin typeface="Zurich LtCn BT" charset="0"/>
            </a:endParaRPr>
          </a:p>
        </p:txBody>
      </p:sp>
      <p:sp>
        <p:nvSpPr>
          <p:cNvPr id="9218" name="Rectangle 2"/>
          <p:cNvSpPr>
            <a:spLocks noGrp="1" noRot="1" noChangeAspect="1" noChangeArrowheads="1" noTextEdit="1"/>
          </p:cNvSpPr>
          <p:nvPr>
            <p:ph type="sldImg"/>
          </p:nvPr>
        </p:nvSpPr>
        <p:spPr>
          <a:xfrm>
            <a:off x="3238500" y="511175"/>
            <a:ext cx="3397250" cy="2547938"/>
          </a:xfrm>
          <a:ln/>
        </p:spPr>
      </p:sp>
      <p:sp>
        <p:nvSpPr>
          <p:cNvPr id="9219" name="Rectangle 3"/>
          <p:cNvSpPr>
            <a:spLocks noGrp="1" noChangeArrowheads="1"/>
          </p:cNvSpPr>
          <p:nvPr>
            <p:ph type="body" idx="1"/>
          </p:nvPr>
        </p:nvSpPr>
        <p:spPr>
          <a:xfrm>
            <a:off x="1318867" y="3228896"/>
            <a:ext cx="7236523" cy="305819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de-DE" dirty="0" smtClean="0"/>
              <a:t>Supportstruktur:</a:t>
            </a:r>
          </a:p>
          <a:p>
            <a:endParaRPr lang="de-DE" dirty="0" smtClean="0"/>
          </a:p>
          <a:p>
            <a:r>
              <a:rPr lang="de-DE" dirty="0" smtClean="0"/>
              <a:t>In</a:t>
            </a:r>
            <a:r>
              <a:rPr lang="de-DE" baseline="0" dirty="0" smtClean="0"/>
              <a:t> Erprobung Unterstützung während des gesamten Prozesses z.B. Hilfe beim Erstellen der Antragsmappe</a:t>
            </a:r>
          </a:p>
          <a:p>
            <a:r>
              <a:rPr lang="de-DE" baseline="0" dirty="0" smtClean="0"/>
              <a:t>Anpassungsqualifizierungen während und nach dem Prozess möglich</a:t>
            </a:r>
            <a:endParaRPr lang="de-DE" dirty="0"/>
          </a:p>
        </p:txBody>
      </p:sp>
    </p:spTree>
    <p:extLst>
      <p:ext uri="{BB962C8B-B14F-4D97-AF65-F5344CB8AC3E}">
        <p14:creationId xmlns:p14="http://schemas.microsoft.com/office/powerpoint/2010/main" val="327672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135229970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10966414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290026213"/>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23682086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275894603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75668399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053421869"/>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025535644"/>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68509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60677398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1307248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hteck 13"/>
          <p:cNvSpPr>
            <a:spLocks noChangeArrowheads="1"/>
          </p:cNvSpPr>
          <p:nvPr/>
        </p:nvSpPr>
        <p:spPr bwMode="auto">
          <a:xfrm>
            <a:off x="0" y="6296025"/>
            <a:ext cx="9144000" cy="561975"/>
          </a:xfrm>
          <a:prstGeom prst="rect">
            <a:avLst/>
          </a:prstGeom>
          <a:solidFill>
            <a:srgbClr val="1D0F5B"/>
          </a:solidFill>
          <a:ln>
            <a:noFill/>
          </a:ln>
          <a:extLst/>
        </p:spPr>
        <p:txBody>
          <a:bodyPr/>
          <a:lstStyle/>
          <a:p>
            <a:endParaRPr lang="de-DE" dirty="0">
              <a:solidFill>
                <a:schemeClr val="bg1"/>
              </a:solidFill>
            </a:endParaRPr>
          </a:p>
        </p:txBody>
      </p:sp>
      <p:sp>
        <p:nvSpPr>
          <p:cNvPr id="1027" name="Rectangle 517"/>
          <p:cNvSpPr>
            <a:spLocks noChangeArrowheads="1"/>
          </p:cNvSpPr>
          <p:nvPr/>
        </p:nvSpPr>
        <p:spPr bwMode="auto">
          <a:xfrm>
            <a:off x="76200" y="6324600"/>
            <a:ext cx="89916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de-DE" sz="1000" dirty="0" smtClean="0">
                <a:solidFill>
                  <a:schemeClr val="bg1"/>
                </a:solidFill>
                <a:latin typeface="Arial" charset="0"/>
                <a:cs typeface="Arial" charset="0"/>
              </a:rPr>
              <a:t>Verbundprojekt</a:t>
            </a:r>
            <a:r>
              <a:rPr lang="de-DE" sz="1000" baseline="0" dirty="0" smtClean="0">
                <a:solidFill>
                  <a:schemeClr val="bg1"/>
                </a:solidFill>
                <a:latin typeface="Arial" charset="0"/>
                <a:cs typeface="Arial" charset="0"/>
              </a:rPr>
              <a:t> »Abschlussbezogene Validierung non-formal und informell erworbener Kompetenzen«</a:t>
            </a:r>
          </a:p>
          <a:p>
            <a:pPr>
              <a:spcBef>
                <a:spcPct val="50000"/>
              </a:spcBef>
            </a:pPr>
            <a:r>
              <a:rPr lang="de-DE" sz="1000" baseline="0" dirty="0" err="1" smtClean="0">
                <a:solidFill>
                  <a:schemeClr val="bg1"/>
                </a:solidFill>
                <a:latin typeface="Arial" charset="0"/>
                <a:cs typeface="Arial" charset="0"/>
              </a:rPr>
              <a:t>www.validierungsverfahren.de</a:t>
            </a:r>
            <a:endParaRPr lang="de-DE" sz="1000" dirty="0">
              <a:solidFill>
                <a:schemeClr val="bg1"/>
              </a:solidFill>
              <a:latin typeface="Arial" charset="0"/>
              <a:cs typeface="Arial" charset="0"/>
            </a:endParaRPr>
          </a:p>
        </p:txBody>
      </p:sp>
      <p:cxnSp>
        <p:nvCxnSpPr>
          <p:cNvPr id="11" name="Gerade Verbindung 10"/>
          <p:cNvCxnSpPr/>
          <p:nvPr/>
        </p:nvCxnSpPr>
        <p:spPr bwMode="auto">
          <a:xfrm>
            <a:off x="214313" y="473075"/>
            <a:ext cx="8715375" cy="1588"/>
          </a:xfrm>
          <a:prstGeom prst="line">
            <a:avLst/>
          </a:prstGeom>
          <a:ln>
            <a:solidFill>
              <a:schemeClr val="bg2">
                <a:lumMod val="60000"/>
                <a:lumOff val="4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2" name="Bild 1" descr="logo-valikom-rgb-rz_Web_Word.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7002624" y="44580"/>
            <a:ext cx="2033996" cy="360000"/>
          </a:xfrm>
          <a:prstGeom prst="rect">
            <a:avLst/>
          </a:prstGeom>
        </p:spPr>
      </p:pic>
      <p:sp>
        <p:nvSpPr>
          <p:cNvPr id="4" name="Textfeld 3"/>
          <p:cNvSpPr txBox="1"/>
          <p:nvPr userDrawn="1"/>
        </p:nvSpPr>
        <p:spPr>
          <a:xfrm>
            <a:off x="8604560" y="6418043"/>
            <a:ext cx="432060" cy="246221"/>
          </a:xfrm>
          <a:prstGeom prst="rect">
            <a:avLst/>
          </a:prstGeom>
          <a:noFill/>
        </p:spPr>
        <p:txBody>
          <a:bodyPr wrap="square" rtlCol="0">
            <a:spAutoFit/>
          </a:bodyPr>
          <a:lstStyle/>
          <a:p>
            <a:fld id="{72CFD7C6-DCB9-1E41-9BCB-31CF06507925}" type="slidenum">
              <a:rPr lang="de-DE" sz="1000" smtClean="0">
                <a:solidFill>
                  <a:srgbClr val="FFFFFF"/>
                </a:solidFill>
                <a:latin typeface="Arial"/>
                <a:cs typeface="Arial"/>
              </a:rPr>
              <a:pPr/>
              <a:t>‹Nr.›</a:t>
            </a:fld>
            <a:endParaRPr lang="de-DE" sz="1000" dirty="0">
              <a:solidFill>
                <a:srgbClr val="FFFFFF"/>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5"/>
          <p:cNvSpPr txBox="1">
            <a:spLocks noChangeArrowheads="1"/>
          </p:cNvSpPr>
          <p:nvPr/>
        </p:nvSpPr>
        <p:spPr bwMode="auto">
          <a:xfrm>
            <a:off x="0" y="2743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pPr>
              <a:spcBef>
                <a:spcPct val="50000"/>
              </a:spcBef>
            </a:pPr>
            <a:endParaRPr lang="de-DE">
              <a:latin typeface="Zurich LtCn BT" charset="0"/>
            </a:endParaRPr>
          </a:p>
        </p:txBody>
      </p:sp>
      <p:sp>
        <p:nvSpPr>
          <p:cNvPr id="6146" name="Text Box 16"/>
          <p:cNvSpPr txBox="1">
            <a:spLocks noChangeArrowheads="1"/>
          </p:cNvSpPr>
          <p:nvPr/>
        </p:nvSpPr>
        <p:spPr bwMode="auto">
          <a:xfrm>
            <a:off x="0" y="277336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pPr>
              <a:spcBef>
                <a:spcPct val="50000"/>
              </a:spcBef>
            </a:pPr>
            <a:r>
              <a:rPr lang="de-DE" sz="2200">
                <a:solidFill>
                  <a:schemeClr val="bg1"/>
                </a:solidFill>
              </a:rPr>
              <a:t>Das Handwerk in Nordrhein-Westfalen</a:t>
            </a:r>
          </a:p>
        </p:txBody>
      </p:sp>
      <p:sp>
        <p:nvSpPr>
          <p:cNvPr id="6147" name="Rechteck 6"/>
          <p:cNvSpPr>
            <a:spLocks noChangeArrowheads="1"/>
          </p:cNvSpPr>
          <p:nvPr/>
        </p:nvSpPr>
        <p:spPr bwMode="auto">
          <a:xfrm>
            <a:off x="0" y="0"/>
            <a:ext cx="9144000" cy="7000875"/>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9" name="Text Box 4"/>
          <p:cNvSpPr txBox="1">
            <a:spLocks noChangeArrowheads="1"/>
          </p:cNvSpPr>
          <p:nvPr/>
        </p:nvSpPr>
        <p:spPr bwMode="auto">
          <a:xfrm>
            <a:off x="1535906" y="1556740"/>
            <a:ext cx="6072187" cy="3379387"/>
          </a:xfrm>
          <a:prstGeom prst="rect">
            <a:avLst/>
          </a:prstGeom>
          <a:noFill/>
          <a:ln w="9525">
            <a:noFill/>
            <a:miter lim="800000"/>
            <a:headEnd/>
            <a:tailEnd/>
          </a:ln>
          <a:effectLst/>
        </p:spPr>
        <p:txBody>
          <a:bodyPr>
            <a:spAutoFit/>
          </a:bodyPr>
          <a:lstStyle/>
          <a:p>
            <a:pPr>
              <a:lnSpc>
                <a:spcPct val="130000"/>
              </a:lnSpc>
              <a:spcBef>
                <a:spcPct val="50000"/>
              </a:spcBef>
              <a:defRPr/>
            </a:pPr>
            <a:r>
              <a:rPr lang="de-DE" sz="2800" dirty="0" smtClean="0">
                <a:solidFill>
                  <a:schemeClr val="tx1">
                    <a:lumMod val="75000"/>
                    <a:lumOff val="25000"/>
                  </a:schemeClr>
                </a:solidFill>
                <a:latin typeface="Arial" pitchFamily="34" charset="0"/>
                <a:ea typeface="+mn-ea"/>
                <a:cs typeface="Arial" pitchFamily="34" charset="0"/>
              </a:rPr>
              <a:t>Verbundprojekt:</a:t>
            </a:r>
          </a:p>
          <a:p>
            <a:pPr>
              <a:lnSpc>
                <a:spcPct val="130000"/>
              </a:lnSpc>
              <a:spcBef>
                <a:spcPct val="50000"/>
              </a:spcBef>
              <a:defRPr/>
            </a:pPr>
            <a:r>
              <a:rPr lang="de-DE" sz="2800" dirty="0" smtClean="0">
                <a:solidFill>
                  <a:schemeClr val="tx1">
                    <a:lumMod val="75000"/>
                    <a:lumOff val="25000"/>
                  </a:schemeClr>
                </a:solidFill>
                <a:latin typeface="Arial" pitchFamily="34" charset="0"/>
                <a:ea typeface="+mn-ea"/>
                <a:cs typeface="Arial" pitchFamily="34" charset="0"/>
              </a:rPr>
              <a:t>Abschlussbezogene Validierung non-formal und informell erworbener Kompetenzen</a:t>
            </a:r>
          </a:p>
          <a:p>
            <a:pPr>
              <a:lnSpc>
                <a:spcPct val="130000"/>
              </a:lnSpc>
              <a:spcBef>
                <a:spcPct val="50000"/>
              </a:spcBef>
              <a:defRPr/>
            </a:pPr>
            <a:endParaRPr lang="de-DE" sz="1400" dirty="0" smtClean="0">
              <a:solidFill>
                <a:schemeClr val="tx1">
                  <a:lumMod val="75000"/>
                  <a:lumOff val="25000"/>
                </a:schemeClr>
              </a:solidFill>
              <a:latin typeface="Arial" pitchFamily="34" charset="0"/>
              <a:ea typeface="+mn-ea"/>
              <a:cs typeface="Arial" pitchFamily="34" charset="0"/>
            </a:endParaRPr>
          </a:p>
          <a:p>
            <a:pPr>
              <a:lnSpc>
                <a:spcPct val="130000"/>
              </a:lnSpc>
              <a:spcBef>
                <a:spcPct val="50000"/>
              </a:spcBef>
              <a:defRPr/>
            </a:pPr>
            <a:r>
              <a:rPr lang="de-DE" sz="1600" b="1" dirty="0" smtClean="0">
                <a:solidFill>
                  <a:schemeClr val="tx1">
                    <a:lumMod val="75000"/>
                    <a:lumOff val="25000"/>
                  </a:schemeClr>
                </a:solidFill>
                <a:latin typeface="Arial" pitchFamily="34" charset="0"/>
                <a:ea typeface="+mn-ea"/>
                <a:cs typeface="Arial" pitchFamily="34" charset="0"/>
              </a:rPr>
              <a:t>Andreas Oehme</a:t>
            </a:r>
            <a:endParaRPr lang="de-DE" sz="1600" b="1" dirty="0">
              <a:solidFill>
                <a:schemeClr val="tx1">
                  <a:lumMod val="75000"/>
                  <a:lumOff val="25000"/>
                </a:schemeClr>
              </a:solidFill>
              <a:latin typeface="Arial" pitchFamily="34" charset="0"/>
              <a:ea typeface="+mn-ea"/>
              <a:cs typeface="Arial" pitchFamily="34" charset="0"/>
            </a:endParaRPr>
          </a:p>
        </p:txBody>
      </p:sp>
      <p:pic>
        <p:nvPicPr>
          <p:cNvPr id="2" name="Bild 1"/>
          <p:cNvPicPr>
            <a:picLocks noChangeAspect="1"/>
          </p:cNvPicPr>
          <p:nvPr/>
        </p:nvPicPr>
        <p:blipFill>
          <a:blip r:embed="rId3"/>
          <a:stretch>
            <a:fillRect/>
          </a:stretch>
        </p:blipFill>
        <p:spPr>
          <a:xfrm>
            <a:off x="7380390" y="5653450"/>
            <a:ext cx="1676400" cy="1016000"/>
          </a:xfrm>
          <a:prstGeom prst="rect">
            <a:avLst/>
          </a:prstGeom>
        </p:spPr>
      </p:pic>
      <p:sp>
        <p:nvSpPr>
          <p:cNvPr id="3" name="Textfeld 2"/>
          <p:cNvSpPr txBox="1"/>
          <p:nvPr/>
        </p:nvSpPr>
        <p:spPr>
          <a:xfrm>
            <a:off x="7308380" y="5415089"/>
            <a:ext cx="1005403" cy="246221"/>
          </a:xfrm>
          <a:prstGeom prst="rect">
            <a:avLst/>
          </a:prstGeom>
          <a:noFill/>
        </p:spPr>
        <p:txBody>
          <a:bodyPr wrap="none" rtlCol="0">
            <a:spAutoFit/>
          </a:bodyPr>
          <a:lstStyle/>
          <a:p>
            <a:r>
              <a:rPr lang="de-DE" sz="1000" dirty="0" smtClean="0">
                <a:latin typeface="Arial"/>
                <a:cs typeface="Arial"/>
              </a:rPr>
              <a:t>Gefördert vom</a:t>
            </a:r>
            <a:endParaRPr lang="de-DE" sz="1000" dirty="0">
              <a:latin typeface="Arial"/>
              <a:cs typeface="Arial"/>
            </a:endParaRPr>
          </a:p>
        </p:txBody>
      </p:sp>
      <p:pic>
        <p:nvPicPr>
          <p:cNvPr id="4" name="Bild 3" descr="logo-valikom-rgb-rz_Web_Wor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927432" y="332570"/>
            <a:ext cx="5289137" cy="936130"/>
          </a:xfrm>
          <a:prstGeom prst="rect">
            <a:avLst/>
          </a:prstGeom>
        </p:spPr>
      </p:pic>
      <p:pic>
        <p:nvPicPr>
          <p:cNvPr id="10" name="Grafik 9" descr="whkt-logo-2010_rgb.bmp"/>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771800" y="5517290"/>
            <a:ext cx="360045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6980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0" y="30108"/>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Calibri"/>
                <a:cs typeface="Calibri"/>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smtClean="0"/>
              <a:t>Unser Fokus im Verfahren</a:t>
            </a:r>
            <a:endParaRPr lang="de-DE" dirty="0"/>
          </a:p>
        </p:txBody>
      </p:sp>
      <p:sp>
        <p:nvSpPr>
          <p:cNvPr id="2" name="Rechteck 1"/>
          <p:cNvSpPr/>
          <p:nvPr/>
        </p:nvSpPr>
        <p:spPr>
          <a:xfrm>
            <a:off x="323410" y="764630"/>
            <a:ext cx="8497180" cy="5324535"/>
          </a:xfrm>
          <a:prstGeom prst="rect">
            <a:avLst/>
          </a:prstGeom>
        </p:spPr>
        <p:txBody>
          <a:bodyPr wrap="square">
            <a:spAutoFit/>
          </a:bodyPr>
          <a:lstStyle/>
          <a:p>
            <a:pPr algn="l">
              <a:buClr>
                <a:srgbClr val="9C0059"/>
              </a:buClr>
            </a:pPr>
            <a:r>
              <a:rPr lang="de-DE" sz="2000" kern="0" dirty="0" smtClean="0">
                <a:solidFill>
                  <a:sysClr val="windowText" lastClr="000000">
                    <a:lumMod val="85000"/>
                    <a:lumOff val="15000"/>
                  </a:sysClr>
                </a:solidFill>
                <a:latin typeface="Calibri"/>
                <a:ea typeface="+mn-ea"/>
                <a:cs typeface="+mn-cs"/>
              </a:rPr>
              <a:t>Selbsteinschätzung und Fremdbewertung</a:t>
            </a:r>
          </a:p>
          <a:p>
            <a:pPr marL="285750" indent="-285750" algn="l">
              <a:buClr>
                <a:srgbClr val="9C0059"/>
              </a:buClr>
              <a:buFont typeface="Wingdings" charset="2"/>
              <a:buChar char="§"/>
            </a:pPr>
            <a:endParaRPr lang="de-DE" sz="2000" kern="0" dirty="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ea typeface="+mn-ea"/>
                <a:cs typeface="+mn-cs"/>
              </a:rPr>
              <a:t>Geeignet für Personen ohne besondere Kompetenzen in der Schriftsprache (deshalb kein Dossier)</a:t>
            </a:r>
          </a:p>
          <a:p>
            <a:pPr lvl="1" algn="l">
              <a:buClr>
                <a:srgbClr val="9C0059"/>
              </a:buClr>
            </a:pPr>
            <a:endParaRPr lang="de-DE" sz="2000" kern="0" dirty="0" smtClean="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ea typeface="+mn-ea"/>
                <a:cs typeface="+mn-cs"/>
              </a:rPr>
              <a:t>Nichts fremdbewerten, was jemand nach Selbsteinschätzung nicht kann</a:t>
            </a:r>
            <a:br>
              <a:rPr lang="de-DE" sz="2000" kern="0" dirty="0" smtClean="0">
                <a:solidFill>
                  <a:sysClr val="windowText" lastClr="000000">
                    <a:lumMod val="85000"/>
                    <a:lumOff val="15000"/>
                  </a:sysClr>
                </a:solidFill>
                <a:latin typeface="Calibri"/>
                <a:ea typeface="+mn-ea"/>
                <a:cs typeface="+mn-cs"/>
              </a:rPr>
            </a:br>
            <a:r>
              <a:rPr lang="de-DE" sz="2000" kern="0" dirty="0" smtClean="0">
                <a:latin typeface="Calibri"/>
                <a:ea typeface="+mn-ea"/>
                <a:cs typeface="+mn-cs"/>
              </a:rPr>
              <a:t>(Experte, „Könner“, Anfänger, keine Erfahrung)</a:t>
            </a:r>
          </a:p>
          <a:p>
            <a:pPr lvl="1" algn="l">
              <a:buClr>
                <a:srgbClr val="9C0059"/>
              </a:buClr>
            </a:pPr>
            <a:r>
              <a:rPr lang="de-DE" sz="2000" kern="0" dirty="0" smtClean="0">
                <a:latin typeface="Calibri"/>
                <a:ea typeface="+mn-ea"/>
                <a:cs typeface="+mn-cs"/>
              </a:rPr>
              <a:t>     (unter Anleitung, selbständig, andere angeleitet)</a:t>
            </a:r>
          </a:p>
          <a:p>
            <a:pPr lvl="1" algn="l">
              <a:buClr>
                <a:srgbClr val="9C0059"/>
              </a:buClr>
            </a:pPr>
            <a:endParaRPr lang="de-DE" sz="2000" kern="0" dirty="0" smtClean="0">
              <a:latin typeface="Calibri"/>
              <a:ea typeface="+mn-ea"/>
              <a:cs typeface="+mn-cs"/>
            </a:endParaRP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ea typeface="+mn-ea"/>
                <a:cs typeface="+mn-cs"/>
              </a:rPr>
              <a:t>Fremdbewertung im Hinblick auf Ausübung wesentliche Tätigkeiten</a:t>
            </a:r>
            <a:br>
              <a:rPr lang="de-DE" sz="2000" kern="0" dirty="0" smtClean="0">
                <a:solidFill>
                  <a:sysClr val="windowText" lastClr="000000">
                    <a:lumMod val="85000"/>
                    <a:lumOff val="15000"/>
                  </a:sysClr>
                </a:solidFill>
                <a:latin typeface="Calibri"/>
                <a:ea typeface="+mn-ea"/>
                <a:cs typeface="+mn-cs"/>
              </a:rPr>
            </a:br>
            <a:r>
              <a:rPr lang="de-DE" sz="2000" kern="0" dirty="0" smtClean="0">
                <a:solidFill>
                  <a:sysClr val="windowText" lastClr="000000">
                    <a:lumMod val="85000"/>
                    <a:lumOff val="15000"/>
                  </a:sysClr>
                </a:solidFill>
                <a:latin typeface="Calibri"/>
                <a:ea typeface="+mn-ea"/>
                <a:cs typeface="+mn-cs"/>
              </a:rPr>
              <a:t>(keine schriftliche Kenntnisprüfung)</a:t>
            </a:r>
          </a:p>
          <a:p>
            <a:pPr lvl="1" algn="l">
              <a:buClr>
                <a:srgbClr val="9C0059"/>
              </a:buClr>
            </a:pPr>
            <a:endParaRPr lang="de-DE" sz="2000" kern="0" dirty="0" smtClean="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endParaRPr lang="de-DE" sz="2000" kern="0" dirty="0" smtClean="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endParaRPr lang="de-DE" sz="2000" kern="0" dirty="0" smtClean="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endParaRPr lang="de-DE" sz="2000" kern="0" dirty="0" smtClean="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endParaRPr lang="de-DE" sz="2000" kern="0" dirty="0">
              <a:solidFill>
                <a:sysClr val="windowText" lastClr="000000">
                  <a:lumMod val="85000"/>
                  <a:lumOff val="15000"/>
                </a:sysClr>
              </a:solidFill>
              <a:latin typeface="Calibri"/>
              <a:ea typeface="+mn-ea"/>
              <a:cs typeface="+mn-cs"/>
            </a:endParaRPr>
          </a:p>
          <a:p>
            <a:pPr marL="285750" indent="-285750" algn="l">
              <a:buClr>
                <a:srgbClr val="9C0059"/>
              </a:buClr>
              <a:buFont typeface="Wingdings" charset="2"/>
              <a:buChar char="§"/>
            </a:pPr>
            <a:endParaRPr lang="de-DE" sz="2000" kern="0" dirty="0">
              <a:solidFill>
                <a:sysClr val="windowText" lastClr="000000">
                  <a:lumMod val="85000"/>
                  <a:lumOff val="15000"/>
                </a:sysClr>
              </a:solidFill>
              <a:latin typeface="Calibri"/>
              <a:ea typeface="+mn-ea"/>
              <a:cs typeface="+mn-cs"/>
            </a:endParaRPr>
          </a:p>
        </p:txBody>
      </p:sp>
    </p:spTree>
    <p:extLst>
      <p:ext uri="{BB962C8B-B14F-4D97-AF65-F5344CB8AC3E}">
        <p14:creationId xmlns:p14="http://schemas.microsoft.com/office/powerpoint/2010/main" val="1286608862"/>
      </p:ext>
    </p:extLst>
  </p:cSld>
  <p:clrMapOvr>
    <a:masterClrMapping/>
  </p:clrMapOvr>
  <p:transition advClick="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0" y="14925"/>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r>
              <a:rPr lang="de-DE" b="1" dirty="0" smtClean="0">
                <a:solidFill>
                  <a:srgbClr val="6C6C6C"/>
                </a:solidFill>
                <a:latin typeface="Calibri"/>
                <a:cs typeface="Calibri"/>
              </a:rPr>
              <a:t>Ablauf Fremdbewertung</a:t>
            </a:r>
            <a:endParaRPr lang="de-DE" b="1" dirty="0">
              <a:solidFill>
                <a:srgbClr val="6C6C6C"/>
              </a:solidFill>
              <a:latin typeface="Calibri"/>
              <a:cs typeface="Calibri"/>
            </a:endParaRPr>
          </a:p>
        </p:txBody>
      </p:sp>
      <p:sp>
        <p:nvSpPr>
          <p:cNvPr id="2" name="Rechteck 1"/>
          <p:cNvSpPr/>
          <p:nvPr/>
        </p:nvSpPr>
        <p:spPr>
          <a:xfrm>
            <a:off x="179390" y="588517"/>
            <a:ext cx="8857230" cy="6047809"/>
          </a:xfrm>
          <a:prstGeom prst="rect">
            <a:avLst/>
          </a:prstGeom>
        </p:spPr>
        <p:txBody>
          <a:bodyPr wrap="square">
            <a:spAutoFit/>
          </a:bodyPr>
          <a:lstStyle/>
          <a:p>
            <a:pPr algn="l">
              <a:lnSpc>
                <a:spcPct val="130000"/>
              </a:lnSpc>
              <a:spcAft>
                <a:spcPts val="600"/>
              </a:spcAft>
            </a:pPr>
            <a:r>
              <a:rPr lang="de-DE" sz="2000" kern="0" dirty="0" smtClean="0">
                <a:solidFill>
                  <a:sysClr val="windowText" lastClr="000000">
                    <a:lumMod val="85000"/>
                    <a:lumOff val="15000"/>
                  </a:sysClr>
                </a:solidFill>
                <a:latin typeface="Calibri"/>
                <a:ea typeface="+mn-ea"/>
                <a:cs typeface="+mn-cs"/>
              </a:rPr>
              <a:t>Festlegung der zu bewertenden wesentlichen Tätigkeiten</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Basis: Berufsspezifischer Selbsteinschätzungsbogen</a:t>
            </a:r>
            <a:endParaRPr lang="de-DE" sz="2000" kern="0" dirty="0">
              <a:solidFill>
                <a:sysClr val="windowText" lastClr="000000">
                  <a:lumMod val="85000"/>
                  <a:lumOff val="15000"/>
                </a:sysClr>
              </a:solidFill>
              <a:latin typeface="Calibri"/>
            </a:endParaRPr>
          </a:p>
          <a:p>
            <a:pPr marL="285750" indent="-285750" algn="l">
              <a:buClr>
                <a:srgbClr val="9C0059"/>
              </a:buClr>
              <a:buFont typeface="Wingdings" charset="2"/>
              <a:buChar char="§"/>
            </a:pPr>
            <a:endParaRPr lang="de-DE" sz="2000" kern="0" dirty="0">
              <a:solidFill>
                <a:sysClr val="windowText" lastClr="000000">
                  <a:lumMod val="85000"/>
                  <a:lumOff val="15000"/>
                </a:sysClr>
              </a:solidFill>
              <a:latin typeface="Calibri"/>
            </a:endParaRPr>
          </a:p>
          <a:p>
            <a:pPr algn="l">
              <a:lnSpc>
                <a:spcPct val="130000"/>
              </a:lnSpc>
              <a:spcAft>
                <a:spcPts val="600"/>
              </a:spcAft>
              <a:buClr>
                <a:srgbClr val="9C0059"/>
              </a:buClr>
            </a:pPr>
            <a:r>
              <a:rPr lang="de-DE" sz="2000" kern="0" dirty="0">
                <a:solidFill>
                  <a:sysClr val="windowText" lastClr="000000">
                    <a:lumMod val="85000"/>
                    <a:lumOff val="15000"/>
                  </a:sysClr>
                </a:solidFill>
                <a:latin typeface="Calibri"/>
                <a:ea typeface="+mn-ea"/>
                <a:cs typeface="+mn-cs"/>
              </a:rPr>
              <a:t>Auswahl der Instrumente durch Berufsexperten</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Fachgespräch	</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Arbeitsprobe</a:t>
            </a:r>
          </a:p>
          <a:p>
            <a:pPr marL="742950" lvl="1" indent="-285750" algn="l">
              <a:buClr>
                <a:srgbClr val="9C0059"/>
              </a:buClr>
              <a:buFont typeface="Wingdings" charset="2"/>
              <a:buChar char="§"/>
            </a:pPr>
            <a:r>
              <a:rPr lang="de-DE" sz="2000" kern="0" dirty="0">
                <a:solidFill>
                  <a:sysClr val="windowText" lastClr="000000">
                    <a:lumMod val="85000"/>
                    <a:lumOff val="15000"/>
                  </a:sysClr>
                </a:solidFill>
                <a:latin typeface="Calibri"/>
              </a:rPr>
              <a:t>Rollenspiel</a:t>
            </a:r>
          </a:p>
          <a:p>
            <a:pPr algn="l">
              <a:buClr>
                <a:srgbClr val="9C0059"/>
              </a:buClr>
            </a:pPr>
            <a:endParaRPr lang="de-DE" sz="2000" kern="0" dirty="0">
              <a:solidFill>
                <a:sysClr val="windowText" lastClr="000000">
                  <a:lumMod val="85000"/>
                  <a:lumOff val="15000"/>
                </a:sysClr>
              </a:solidFill>
              <a:latin typeface="Calibri"/>
            </a:endParaRPr>
          </a:p>
          <a:p>
            <a:pPr algn="l">
              <a:buClr>
                <a:srgbClr val="9C0059"/>
              </a:buClr>
            </a:pPr>
            <a:r>
              <a:rPr lang="de-DE" sz="2000" kern="0" dirty="0" smtClean="0">
                <a:solidFill>
                  <a:sysClr val="windowText" lastClr="000000">
                    <a:lumMod val="85000"/>
                    <a:lumOff val="15000"/>
                  </a:sysClr>
                </a:solidFill>
                <a:latin typeface="Calibri"/>
              </a:rPr>
              <a:t>Erstellung der Aufgaben für die Fremdbewertung durch Berufsexperten</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Formulierung handlungsorientierter Aufgaben</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Festlegung von Beobachtungskriterien</a:t>
            </a:r>
            <a:endParaRPr lang="de-DE" sz="2000" kern="0" dirty="0">
              <a:solidFill>
                <a:sysClr val="windowText" lastClr="000000">
                  <a:lumMod val="85000"/>
                  <a:lumOff val="15000"/>
                </a:sysClr>
              </a:solidFill>
              <a:latin typeface="Calibri"/>
            </a:endParaRPr>
          </a:p>
          <a:p>
            <a:pPr algn="l">
              <a:buClr>
                <a:srgbClr val="9C0059"/>
              </a:buClr>
            </a:pPr>
            <a:endParaRPr lang="de-DE" sz="2000" kern="0" dirty="0">
              <a:solidFill>
                <a:sysClr val="windowText" lastClr="000000">
                  <a:lumMod val="85000"/>
                  <a:lumOff val="15000"/>
                </a:sysClr>
              </a:solidFill>
              <a:latin typeface="Calibri"/>
            </a:endParaRPr>
          </a:p>
          <a:p>
            <a:pPr algn="l">
              <a:buClr>
                <a:srgbClr val="9C0059"/>
              </a:buClr>
            </a:pPr>
            <a:r>
              <a:rPr lang="de-DE" sz="2000" kern="0" dirty="0" smtClean="0">
                <a:solidFill>
                  <a:sysClr val="windowText" lastClr="000000">
                    <a:lumMod val="85000"/>
                    <a:lumOff val="15000"/>
                  </a:sysClr>
                </a:solidFill>
                <a:latin typeface="Calibri"/>
              </a:rPr>
              <a:t>Durchführung der Fremdbewertung durch Berufsexperten (4-Augen-Prinzip)</a:t>
            </a:r>
          </a:p>
          <a:p>
            <a:pPr algn="l">
              <a:buClr>
                <a:srgbClr val="9C0059"/>
              </a:buClr>
            </a:pPr>
            <a:endParaRPr lang="de-DE" sz="2000" kern="0" dirty="0">
              <a:solidFill>
                <a:sysClr val="windowText" lastClr="000000">
                  <a:lumMod val="85000"/>
                  <a:lumOff val="15000"/>
                </a:sysClr>
              </a:solidFill>
              <a:latin typeface="Calibri"/>
            </a:endParaRPr>
          </a:p>
          <a:p>
            <a:pPr algn="l">
              <a:buClr>
                <a:srgbClr val="9C0059"/>
              </a:buClr>
            </a:pPr>
            <a:r>
              <a:rPr lang="de-DE" sz="2000" kern="0" dirty="0" smtClean="0">
                <a:solidFill>
                  <a:sysClr val="windowText" lastClr="000000">
                    <a:lumMod val="85000"/>
                    <a:lumOff val="15000"/>
                  </a:sysClr>
                </a:solidFill>
                <a:latin typeface="Calibri"/>
              </a:rPr>
              <a:t>Dokumentation und Beurteilung</a:t>
            </a:r>
          </a:p>
          <a:p>
            <a:pPr algn="l">
              <a:buClr>
                <a:srgbClr val="9C0059"/>
              </a:buClr>
            </a:pPr>
            <a:endParaRPr lang="de-DE" sz="2000" kern="0" dirty="0">
              <a:solidFill>
                <a:sysClr val="windowText" lastClr="000000">
                  <a:lumMod val="85000"/>
                  <a:lumOff val="15000"/>
                </a:sysClr>
              </a:solidFill>
              <a:latin typeface="Calibri"/>
            </a:endParaRPr>
          </a:p>
          <a:p>
            <a:pPr algn="l">
              <a:buClr>
                <a:srgbClr val="9C0059"/>
              </a:buClr>
            </a:pPr>
            <a:r>
              <a:rPr lang="de-DE" sz="2000" kern="0" dirty="0" smtClean="0">
                <a:solidFill>
                  <a:sysClr val="windowText" lastClr="000000">
                    <a:lumMod val="85000"/>
                    <a:lumOff val="15000"/>
                  </a:sysClr>
                </a:solidFill>
                <a:latin typeface="Calibri"/>
              </a:rPr>
              <a:t>Übermittlung der Ergebnisse an Kammer</a:t>
            </a: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p:txBody>
      </p:sp>
      <p:sp>
        <p:nvSpPr>
          <p:cNvPr id="5" name="Rechteck 4"/>
          <p:cNvSpPr/>
          <p:nvPr/>
        </p:nvSpPr>
        <p:spPr>
          <a:xfrm>
            <a:off x="2771750" y="1664422"/>
            <a:ext cx="8857230" cy="1492716"/>
          </a:xfrm>
          <a:prstGeom prst="rect">
            <a:avLst/>
          </a:prstGeom>
        </p:spPr>
        <p:txBody>
          <a:bodyPr wrap="square">
            <a:spAutoFit/>
          </a:bodyPr>
          <a:lstStyle/>
          <a:p>
            <a:pPr algn="l">
              <a:lnSpc>
                <a:spcPct val="130000"/>
              </a:lnSpc>
              <a:spcAft>
                <a:spcPts val="600"/>
              </a:spcAft>
            </a:pPr>
            <a:endParaRPr lang="de-DE" sz="2000" kern="0" dirty="0">
              <a:solidFill>
                <a:sysClr val="windowText" lastClr="000000">
                  <a:lumMod val="85000"/>
                  <a:lumOff val="15000"/>
                </a:sysClr>
              </a:solidFill>
              <a:latin typeface="Calibri"/>
              <a:ea typeface="+mn-ea"/>
              <a:cs typeface="+mn-cs"/>
            </a:endParaRP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Probearbeit im Betrieb</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Fallstudie</a:t>
            </a:r>
          </a:p>
          <a:p>
            <a:pPr marL="742950" lvl="1" indent="-285750" algn="l">
              <a:buClr>
                <a:srgbClr val="9C0059"/>
              </a:buClr>
              <a:buFont typeface="Wingdings" charset="2"/>
              <a:buChar char="§"/>
            </a:pPr>
            <a:r>
              <a:rPr lang="de-DE" sz="2000" kern="0" dirty="0" smtClean="0">
                <a:solidFill>
                  <a:sysClr val="windowText" lastClr="000000">
                    <a:lumMod val="85000"/>
                    <a:lumOff val="15000"/>
                  </a:sysClr>
                </a:solidFill>
                <a:latin typeface="Calibri"/>
              </a:rPr>
              <a:t>Präsentation von Arbeitsergebnissen</a:t>
            </a:r>
            <a:endParaRPr lang="de-DE" sz="2000" kern="0" dirty="0" smtClean="0">
              <a:solidFill>
                <a:sysClr val="windowText" lastClr="000000">
                  <a:lumMod val="85000"/>
                  <a:lumOff val="15000"/>
                </a:sysClr>
              </a:solidFill>
              <a:latin typeface="Calibri"/>
              <a:ea typeface="+mn-ea"/>
              <a:cs typeface="+mn-cs"/>
            </a:endParaRPr>
          </a:p>
        </p:txBody>
      </p:sp>
    </p:spTree>
    <p:extLst>
      <p:ext uri="{BB962C8B-B14F-4D97-AF65-F5344CB8AC3E}">
        <p14:creationId xmlns:p14="http://schemas.microsoft.com/office/powerpoint/2010/main" val="4126138551"/>
      </p:ext>
    </p:extLst>
  </p:cSld>
  <p:clrMapOvr>
    <a:masterClrMapping/>
  </p:clrMapOvr>
  <p:transition advClick="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0" y="30108"/>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Calibri"/>
                <a:cs typeface="Calibri"/>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a:t>Projektergebnisse</a:t>
            </a:r>
          </a:p>
        </p:txBody>
      </p:sp>
      <p:sp>
        <p:nvSpPr>
          <p:cNvPr id="2" name="Rechteck 1"/>
          <p:cNvSpPr/>
          <p:nvPr/>
        </p:nvSpPr>
        <p:spPr>
          <a:xfrm>
            <a:off x="323410" y="764630"/>
            <a:ext cx="8497180" cy="5016758"/>
          </a:xfrm>
          <a:prstGeom prst="rect">
            <a:avLst/>
          </a:prstGeom>
        </p:spPr>
        <p:txBody>
          <a:bodyPr wrap="square">
            <a:spAutoFit/>
          </a:bodyPr>
          <a:lstStyle/>
          <a:p>
            <a:pPr marL="285750" indent="-285750" algn="l">
              <a:buClr>
                <a:srgbClr val="9C0059"/>
              </a:buClr>
              <a:buFont typeface="Wingdings" charset="2"/>
              <a:buChar char="§"/>
            </a:pPr>
            <a:endParaRPr lang="de-DE" sz="2000" kern="0" dirty="0">
              <a:solidFill>
                <a:sysClr val="windowText" lastClr="000000">
                  <a:lumMod val="85000"/>
                  <a:lumOff val="15000"/>
                </a:sysClr>
              </a:solidFill>
              <a:latin typeface="Calibri"/>
              <a:ea typeface="+mn-ea"/>
              <a:cs typeface="+mn-cs"/>
            </a:endParaRPr>
          </a:p>
          <a:p>
            <a:pPr marL="285750" indent="-285750" algn="l">
              <a:buClr>
                <a:srgbClr val="9C0059"/>
              </a:buClr>
              <a:buFont typeface="Wingdings" charset="2"/>
              <a:buChar char="§"/>
            </a:pPr>
            <a:r>
              <a:rPr lang="de-DE" sz="2000" kern="0" dirty="0">
                <a:solidFill>
                  <a:sysClr val="windowText" lastClr="000000">
                    <a:lumMod val="85000"/>
                    <a:lumOff val="15000"/>
                  </a:sysClr>
                </a:solidFill>
                <a:latin typeface="Calibri"/>
                <a:ea typeface="+mn-ea"/>
                <a:cs typeface="+mn-cs"/>
              </a:rPr>
              <a:t>Modell eines  gemeinsamen Validierungsverfahrens einschließlich Kriterien und Instrumenten </a:t>
            </a:r>
            <a:endParaRPr lang="de-DE" sz="2000" kern="0" dirty="0" smtClean="0">
              <a:solidFill>
                <a:sysClr val="windowText" lastClr="000000">
                  <a:lumMod val="85000"/>
                  <a:lumOff val="15000"/>
                </a:sysClr>
              </a:solidFill>
              <a:latin typeface="Calibri"/>
              <a:ea typeface="+mn-ea"/>
              <a:cs typeface="+mn-cs"/>
            </a:endParaRPr>
          </a:p>
          <a:p>
            <a:pPr marL="285750" indent="-285750" algn="l">
              <a:buClr>
                <a:srgbClr val="9C0059"/>
              </a:buClr>
              <a:buFont typeface="Wingdings" charset="2"/>
              <a:buChar char="§"/>
            </a:pPr>
            <a:endParaRPr lang="de-DE" sz="2000" kern="0" dirty="0">
              <a:solidFill>
                <a:sysClr val="windowText" lastClr="000000">
                  <a:lumMod val="85000"/>
                  <a:lumOff val="15000"/>
                </a:sysClr>
              </a:solidFill>
              <a:latin typeface="Calibri"/>
              <a:ea typeface="+mn-ea"/>
              <a:cs typeface="+mn-cs"/>
            </a:endParaRPr>
          </a:p>
          <a:p>
            <a:pPr marL="285750" indent="-285750" algn="l">
              <a:buClr>
                <a:srgbClr val="9C0059"/>
              </a:buClr>
              <a:buFont typeface="Wingdings" charset="2"/>
              <a:buChar char="§"/>
            </a:pPr>
            <a:r>
              <a:rPr lang="de-DE" sz="2000" kern="0" dirty="0" smtClean="0">
                <a:solidFill>
                  <a:sysClr val="windowText" lastClr="000000">
                    <a:lumMod val="85000"/>
                    <a:lumOff val="15000"/>
                  </a:sysClr>
                </a:solidFill>
                <a:latin typeface="Calibri"/>
                <a:ea typeface="+mn-ea"/>
                <a:cs typeface="+mn-cs"/>
              </a:rPr>
              <a:t>Einheitlicher Beratungsleitfaden</a:t>
            </a:r>
            <a:endParaRPr lang="de-DE" sz="2000" kern="0" dirty="0">
              <a:solidFill>
                <a:sysClr val="windowText" lastClr="000000">
                  <a:lumMod val="85000"/>
                  <a:lumOff val="15000"/>
                </a:sysClr>
              </a:solidFill>
              <a:latin typeface="Calibri"/>
              <a:ea typeface="+mn-ea"/>
              <a:cs typeface="+mn-cs"/>
            </a:endParaRPr>
          </a:p>
          <a:p>
            <a:pPr marL="285750" indent="-285750" algn="l">
              <a:buClr>
                <a:srgbClr val="9C0059"/>
              </a:buClr>
              <a:buFont typeface="Wingdings" charset="2"/>
              <a:buChar char="§"/>
            </a:pPr>
            <a:endParaRPr lang="de-DE" sz="2000" kern="0" dirty="0">
              <a:solidFill>
                <a:sysClr val="windowText" lastClr="000000">
                  <a:lumMod val="85000"/>
                  <a:lumOff val="15000"/>
                </a:sysClr>
              </a:solidFill>
              <a:latin typeface="Calibri"/>
              <a:ea typeface="+mn-ea"/>
              <a:cs typeface="+mn-cs"/>
            </a:endParaRPr>
          </a:p>
          <a:p>
            <a:pPr marL="285750" indent="-285750" algn="l">
              <a:buClr>
                <a:srgbClr val="9C0059"/>
              </a:buClr>
              <a:buFont typeface="Wingdings" charset="2"/>
              <a:buChar char="§"/>
            </a:pPr>
            <a:r>
              <a:rPr lang="de-DE" sz="2000" kern="0" dirty="0">
                <a:solidFill>
                  <a:sysClr val="windowText" lastClr="000000">
                    <a:lumMod val="85000"/>
                    <a:lumOff val="15000"/>
                  </a:sysClr>
                </a:solidFill>
                <a:latin typeface="Calibri"/>
                <a:ea typeface="+mn-ea"/>
                <a:cs typeface="+mn-cs"/>
              </a:rPr>
              <a:t>Konzept für die Schulung der </a:t>
            </a:r>
            <a:r>
              <a:rPr lang="de-DE" sz="2000" kern="0" dirty="0" err="1">
                <a:solidFill>
                  <a:sysClr val="windowText" lastClr="000000">
                    <a:lumMod val="85000"/>
                    <a:lumOff val="15000"/>
                  </a:sysClr>
                </a:solidFill>
                <a:latin typeface="Calibri"/>
                <a:ea typeface="+mn-ea"/>
                <a:cs typeface="+mn-cs"/>
              </a:rPr>
              <a:t>Bewerter</a:t>
            </a:r>
            <a:r>
              <a:rPr lang="de-DE" sz="2000" kern="0" dirty="0">
                <a:solidFill>
                  <a:sysClr val="windowText" lastClr="000000">
                    <a:lumMod val="85000"/>
                    <a:lumOff val="15000"/>
                  </a:sysClr>
                </a:solidFill>
                <a:latin typeface="Calibri"/>
                <a:ea typeface="+mn-ea"/>
                <a:cs typeface="+mn-cs"/>
              </a:rPr>
              <a:t>/innen </a:t>
            </a:r>
          </a:p>
          <a:p>
            <a:pPr algn="l">
              <a:buClr>
                <a:srgbClr val="9C0059"/>
              </a:buClr>
            </a:pPr>
            <a:r>
              <a:rPr lang="de-DE" sz="2000" kern="0" dirty="0">
                <a:solidFill>
                  <a:sysClr val="windowText" lastClr="000000">
                    <a:lumMod val="85000"/>
                    <a:lumOff val="15000"/>
                  </a:sysClr>
                </a:solidFill>
                <a:latin typeface="Calibri"/>
                <a:ea typeface="+mn-ea"/>
                <a:cs typeface="+mn-cs"/>
              </a:rPr>
              <a:t> </a:t>
            </a:r>
          </a:p>
          <a:p>
            <a:pPr marL="285750" indent="-285750" algn="l">
              <a:buClr>
                <a:srgbClr val="9C0059"/>
              </a:buClr>
              <a:buFont typeface="Wingdings" charset="2"/>
              <a:buChar char="§"/>
            </a:pPr>
            <a:r>
              <a:rPr lang="de-DE" sz="2000" kern="0" dirty="0">
                <a:solidFill>
                  <a:sysClr val="windowText" lastClr="000000">
                    <a:lumMod val="85000"/>
                    <a:lumOff val="15000"/>
                  </a:sysClr>
                </a:solidFill>
                <a:latin typeface="Calibri"/>
                <a:ea typeface="+mn-ea"/>
                <a:cs typeface="+mn-cs"/>
              </a:rPr>
              <a:t>Einheitliche Vorlage für Validierungszertifikate</a:t>
            </a:r>
          </a:p>
          <a:p>
            <a:pPr algn="l">
              <a:buClr>
                <a:srgbClr val="9C0059"/>
              </a:buClr>
            </a:pPr>
            <a:r>
              <a:rPr lang="de-DE" sz="2000" kern="0" dirty="0">
                <a:solidFill>
                  <a:sysClr val="windowText" lastClr="000000">
                    <a:lumMod val="85000"/>
                    <a:lumOff val="15000"/>
                  </a:sysClr>
                </a:solidFill>
                <a:latin typeface="Calibri"/>
                <a:ea typeface="+mn-ea"/>
                <a:cs typeface="+mn-cs"/>
              </a:rPr>
              <a:t> </a:t>
            </a:r>
          </a:p>
          <a:p>
            <a:pPr marL="285750" indent="-285750" algn="l">
              <a:buClr>
                <a:srgbClr val="9C0059"/>
              </a:buClr>
              <a:buFont typeface="Wingdings" charset="2"/>
              <a:buChar char="§"/>
            </a:pPr>
            <a:r>
              <a:rPr lang="de-DE" sz="2000" kern="0" dirty="0" smtClean="0">
                <a:solidFill>
                  <a:sysClr val="windowText" lastClr="000000">
                    <a:lumMod val="85000"/>
                    <a:lumOff val="15000"/>
                  </a:sysClr>
                </a:solidFill>
                <a:latin typeface="Calibri"/>
                <a:ea typeface="+mn-ea"/>
                <a:cs typeface="+mn-cs"/>
              </a:rPr>
              <a:t>Erprobtes Validierungsverfahren</a:t>
            </a:r>
            <a:endParaRPr lang="de-DE" sz="2000" kern="0" dirty="0">
              <a:solidFill>
                <a:sysClr val="windowText" lastClr="000000">
                  <a:lumMod val="85000"/>
                  <a:lumOff val="15000"/>
                </a:sysClr>
              </a:solidFill>
              <a:latin typeface="Calibri"/>
              <a:ea typeface="+mn-ea"/>
              <a:cs typeface="+mn-cs"/>
            </a:endParaRPr>
          </a:p>
          <a:p>
            <a:pPr algn="l">
              <a:buClr>
                <a:srgbClr val="9C0059"/>
              </a:buClr>
            </a:pPr>
            <a:r>
              <a:rPr lang="de-DE" sz="2000" kern="0" dirty="0">
                <a:solidFill>
                  <a:sysClr val="windowText" lastClr="000000">
                    <a:lumMod val="85000"/>
                    <a:lumOff val="15000"/>
                  </a:sysClr>
                </a:solidFill>
                <a:latin typeface="Calibri"/>
                <a:ea typeface="+mn-ea"/>
                <a:cs typeface="+mn-cs"/>
              </a:rPr>
              <a:t> </a:t>
            </a:r>
          </a:p>
          <a:p>
            <a:pPr marL="285750" indent="-285750" algn="l">
              <a:buClr>
                <a:srgbClr val="9C0059"/>
              </a:buClr>
              <a:buFont typeface="Wingdings" charset="2"/>
              <a:buChar char="§"/>
            </a:pPr>
            <a:r>
              <a:rPr lang="de-DE" sz="2000" b="1" kern="0" dirty="0">
                <a:solidFill>
                  <a:sysClr val="windowText" lastClr="000000">
                    <a:lumMod val="85000"/>
                    <a:lumOff val="15000"/>
                  </a:sysClr>
                </a:solidFill>
                <a:latin typeface="Calibri"/>
                <a:ea typeface="+mn-ea"/>
                <a:cs typeface="+mn-cs"/>
              </a:rPr>
              <a:t>Praxisorientierter, gemeinsamer, an den Ordnungsmitteln ausgerichteter Handlungsleitfaden mit Instrumenten, Kriterien und Standards für Kammern und </a:t>
            </a:r>
            <a:r>
              <a:rPr lang="de-DE" sz="2000" b="1" kern="0" dirty="0" err="1">
                <a:solidFill>
                  <a:sysClr val="windowText" lastClr="000000">
                    <a:lumMod val="85000"/>
                    <a:lumOff val="15000"/>
                  </a:sysClr>
                </a:solidFill>
                <a:latin typeface="Calibri"/>
                <a:ea typeface="+mn-ea"/>
                <a:cs typeface="+mn-cs"/>
              </a:rPr>
              <a:t>Bewerter</a:t>
            </a:r>
            <a:r>
              <a:rPr lang="de-DE" sz="2000" b="1" kern="0" dirty="0">
                <a:solidFill>
                  <a:sysClr val="windowText" lastClr="000000">
                    <a:lumMod val="85000"/>
                    <a:lumOff val="15000"/>
                  </a:sysClr>
                </a:solidFill>
                <a:latin typeface="Calibri"/>
                <a:ea typeface="+mn-ea"/>
                <a:cs typeface="+mn-cs"/>
              </a:rPr>
              <a:t>/-innen zur Durchführung von Validierungsverfahren</a:t>
            </a:r>
          </a:p>
        </p:txBody>
      </p:sp>
    </p:spTree>
    <p:extLst>
      <p:ext uri="{BB962C8B-B14F-4D97-AF65-F5344CB8AC3E}">
        <p14:creationId xmlns:p14="http://schemas.microsoft.com/office/powerpoint/2010/main" val="942111718"/>
      </p:ext>
    </p:extLst>
  </p:cSld>
  <p:clrMapOvr>
    <a:masterClrMapping/>
  </p:clrMapOvr>
  <p:transition advClick="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1" y="14926"/>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Calibri"/>
                <a:cs typeface="Calibri"/>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smtClean="0"/>
              <a:t>Kontakt Projektleitung</a:t>
            </a:r>
            <a:endParaRPr lang="de-DE" dirty="0"/>
          </a:p>
        </p:txBody>
      </p:sp>
      <p:sp>
        <p:nvSpPr>
          <p:cNvPr id="6" name="Text Box 15"/>
          <p:cNvSpPr txBox="1">
            <a:spLocks noChangeArrowheads="1"/>
          </p:cNvSpPr>
          <p:nvPr/>
        </p:nvSpPr>
        <p:spPr bwMode="auto">
          <a:xfrm>
            <a:off x="0" y="231114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pPr>
              <a:spcBef>
                <a:spcPct val="50000"/>
              </a:spcBef>
            </a:pPr>
            <a:endParaRPr lang="de-DE">
              <a:latin typeface="Zurich LtCn BT" charset="0"/>
            </a:endParaRPr>
          </a:p>
        </p:txBody>
      </p:sp>
      <p:sp>
        <p:nvSpPr>
          <p:cNvPr id="7" name="Text Box 16"/>
          <p:cNvSpPr txBox="1">
            <a:spLocks noChangeArrowheads="1"/>
          </p:cNvSpPr>
          <p:nvPr/>
        </p:nvSpPr>
        <p:spPr bwMode="auto">
          <a:xfrm>
            <a:off x="0" y="234130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pPr>
              <a:spcBef>
                <a:spcPct val="50000"/>
              </a:spcBef>
            </a:pPr>
            <a:r>
              <a:rPr lang="de-DE" sz="2200">
                <a:solidFill>
                  <a:schemeClr val="bg1"/>
                </a:solidFill>
              </a:rPr>
              <a:t>Das Handwerk in Nordrhein-Westfalen</a:t>
            </a:r>
          </a:p>
        </p:txBody>
      </p:sp>
      <p:sp>
        <p:nvSpPr>
          <p:cNvPr id="8" name="Text Box 4"/>
          <p:cNvSpPr txBox="1">
            <a:spLocks noChangeArrowheads="1"/>
          </p:cNvSpPr>
          <p:nvPr/>
        </p:nvSpPr>
        <p:spPr bwMode="auto">
          <a:xfrm>
            <a:off x="1668253" y="1396502"/>
            <a:ext cx="6072187" cy="1600438"/>
          </a:xfrm>
          <a:prstGeom prst="rect">
            <a:avLst/>
          </a:prstGeom>
          <a:noFill/>
          <a:ln w="9525">
            <a:noFill/>
            <a:miter lim="800000"/>
            <a:headEnd/>
            <a:tailEnd/>
          </a:ln>
          <a:effectLst/>
        </p:spPr>
        <p:txBody>
          <a:bodyPr>
            <a:spAutoFit/>
          </a:bodyPr>
          <a:lstStyle/>
          <a:p>
            <a:pPr>
              <a:spcBef>
                <a:spcPct val="50000"/>
              </a:spcBef>
              <a:defRPr/>
            </a:pPr>
            <a:r>
              <a:rPr lang="de-DE" sz="2800" dirty="0" smtClean="0">
                <a:solidFill>
                  <a:schemeClr val="tx1">
                    <a:lumMod val="75000"/>
                    <a:lumOff val="25000"/>
                  </a:schemeClr>
                </a:solidFill>
                <a:latin typeface="Calibri"/>
                <a:ea typeface="+mn-ea"/>
                <a:cs typeface="Calibri"/>
              </a:rPr>
              <a:t>Westdeutscher </a:t>
            </a:r>
            <a:r>
              <a:rPr lang="de-DE" sz="2800" dirty="0">
                <a:solidFill>
                  <a:schemeClr val="tx1">
                    <a:lumMod val="75000"/>
                    <a:lumOff val="25000"/>
                  </a:schemeClr>
                </a:solidFill>
                <a:latin typeface="Calibri"/>
                <a:ea typeface="+mn-ea"/>
                <a:cs typeface="Calibri"/>
              </a:rPr>
              <a:t/>
            </a:r>
            <a:br>
              <a:rPr lang="de-DE" sz="2800" dirty="0">
                <a:solidFill>
                  <a:schemeClr val="tx1">
                    <a:lumMod val="75000"/>
                    <a:lumOff val="25000"/>
                  </a:schemeClr>
                </a:solidFill>
                <a:latin typeface="Calibri"/>
                <a:ea typeface="+mn-ea"/>
                <a:cs typeface="Calibri"/>
              </a:rPr>
            </a:br>
            <a:r>
              <a:rPr lang="de-DE" sz="2800" dirty="0" smtClean="0">
                <a:solidFill>
                  <a:schemeClr val="tx1">
                    <a:lumMod val="75000"/>
                    <a:lumOff val="25000"/>
                  </a:schemeClr>
                </a:solidFill>
                <a:latin typeface="Calibri"/>
                <a:ea typeface="+mn-ea"/>
                <a:cs typeface="Calibri"/>
              </a:rPr>
              <a:t>Handwerkskammertag</a:t>
            </a:r>
          </a:p>
          <a:p>
            <a:pPr>
              <a:spcBef>
                <a:spcPct val="50000"/>
              </a:spcBef>
              <a:defRPr/>
            </a:pPr>
            <a:endParaRPr lang="de-DE" sz="2800" dirty="0">
              <a:solidFill>
                <a:schemeClr val="tx1">
                  <a:lumMod val="75000"/>
                  <a:lumOff val="25000"/>
                </a:schemeClr>
              </a:solidFill>
              <a:latin typeface="Calibri"/>
              <a:ea typeface="+mn-ea"/>
              <a:cs typeface="Calibri"/>
            </a:endParaRPr>
          </a:p>
        </p:txBody>
      </p:sp>
      <p:pic>
        <p:nvPicPr>
          <p:cNvPr id="9" name="Grafik 9" descr="whkt-logo-2010_rgb.bmp"/>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43760" y="5211503"/>
            <a:ext cx="360045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9"/>
          <p:cNvSpPr txBox="1"/>
          <p:nvPr/>
        </p:nvSpPr>
        <p:spPr>
          <a:xfrm>
            <a:off x="539440" y="2877934"/>
            <a:ext cx="8209140" cy="1631216"/>
          </a:xfrm>
          <a:prstGeom prst="rect">
            <a:avLst/>
          </a:prstGeom>
          <a:noFill/>
        </p:spPr>
        <p:txBody>
          <a:bodyPr wrap="square" rtlCol="0">
            <a:spAutoFit/>
          </a:bodyPr>
          <a:lstStyle/>
          <a:p>
            <a:pPr algn="l">
              <a:spcBef>
                <a:spcPct val="50000"/>
              </a:spcBef>
              <a:defRPr/>
            </a:pPr>
            <a:r>
              <a:rPr lang="de-DE" sz="2000" dirty="0" smtClean="0">
                <a:solidFill>
                  <a:schemeClr val="tx1">
                    <a:lumMod val="75000"/>
                    <a:lumOff val="25000"/>
                  </a:schemeClr>
                </a:solidFill>
                <a:latin typeface="Calibri"/>
                <a:cs typeface="Calibri"/>
              </a:rPr>
              <a:t>Andreas </a:t>
            </a:r>
            <a:r>
              <a:rPr lang="de-DE" sz="2000" dirty="0">
                <a:solidFill>
                  <a:schemeClr val="tx1">
                    <a:lumMod val="75000"/>
                    <a:lumOff val="25000"/>
                  </a:schemeClr>
                </a:solidFill>
                <a:latin typeface="Calibri"/>
                <a:cs typeface="Calibri"/>
              </a:rPr>
              <a:t>Oehme			</a:t>
            </a:r>
            <a:r>
              <a:rPr lang="de-DE" sz="2000" dirty="0" smtClean="0">
                <a:solidFill>
                  <a:schemeClr val="tx1">
                    <a:lumMod val="75000"/>
                    <a:lumOff val="25000"/>
                  </a:schemeClr>
                </a:solidFill>
                <a:latin typeface="Calibri"/>
                <a:cs typeface="Calibri"/>
              </a:rPr>
              <a:t>	Tina </a:t>
            </a:r>
            <a:r>
              <a:rPr lang="de-DE" sz="2000" dirty="0">
                <a:solidFill>
                  <a:schemeClr val="tx1">
                    <a:lumMod val="75000"/>
                    <a:lumOff val="25000"/>
                  </a:schemeClr>
                </a:solidFill>
                <a:latin typeface="Calibri"/>
                <a:cs typeface="Calibri"/>
              </a:rPr>
              <a:t>Rapp</a:t>
            </a:r>
          </a:p>
          <a:p>
            <a:pPr algn="l">
              <a:spcBef>
                <a:spcPct val="50000"/>
              </a:spcBef>
              <a:defRPr/>
            </a:pPr>
            <a:r>
              <a:rPr lang="de-DE" sz="2000" dirty="0" smtClean="0">
                <a:solidFill>
                  <a:schemeClr val="tx1">
                    <a:lumMod val="75000"/>
                    <a:lumOff val="25000"/>
                  </a:schemeClr>
                </a:solidFill>
                <a:latin typeface="Calibri"/>
                <a:cs typeface="Calibri"/>
              </a:rPr>
              <a:t>Tel: +49 211/30 07-725			Tel</a:t>
            </a:r>
            <a:r>
              <a:rPr lang="de-DE" sz="2000" dirty="0">
                <a:solidFill>
                  <a:schemeClr val="tx1">
                    <a:lumMod val="75000"/>
                    <a:lumOff val="25000"/>
                  </a:schemeClr>
                </a:solidFill>
                <a:latin typeface="Calibri"/>
                <a:cs typeface="Calibri"/>
              </a:rPr>
              <a:t>: +49 211/30 07 – 717</a:t>
            </a:r>
          </a:p>
          <a:p>
            <a:pPr algn="l">
              <a:spcBef>
                <a:spcPct val="50000"/>
              </a:spcBef>
              <a:defRPr/>
            </a:pPr>
            <a:r>
              <a:rPr lang="de-DE" sz="2000" dirty="0" smtClean="0">
                <a:solidFill>
                  <a:schemeClr val="tx1">
                    <a:lumMod val="75000"/>
                    <a:lumOff val="25000"/>
                  </a:schemeClr>
                </a:solidFill>
                <a:latin typeface="Calibri"/>
                <a:cs typeface="Calibri"/>
              </a:rPr>
              <a:t>E-Mail: </a:t>
            </a:r>
            <a:r>
              <a:rPr lang="de-DE" sz="2000" dirty="0" err="1" smtClean="0">
                <a:solidFill>
                  <a:schemeClr val="tx1">
                    <a:lumMod val="75000"/>
                    <a:lumOff val="25000"/>
                  </a:schemeClr>
                </a:solidFill>
                <a:latin typeface="Calibri"/>
                <a:cs typeface="Calibri"/>
              </a:rPr>
              <a:t>andreas.oehme@whkt.de</a:t>
            </a:r>
            <a:r>
              <a:rPr lang="de-DE" sz="2000" dirty="0" smtClean="0">
                <a:solidFill>
                  <a:schemeClr val="tx1">
                    <a:lumMod val="75000"/>
                    <a:lumOff val="25000"/>
                  </a:schemeClr>
                </a:solidFill>
                <a:latin typeface="Calibri"/>
                <a:cs typeface="Calibri"/>
              </a:rPr>
              <a:t>		E-Mail</a:t>
            </a:r>
            <a:r>
              <a:rPr lang="de-DE" sz="2000" dirty="0">
                <a:solidFill>
                  <a:schemeClr val="tx1">
                    <a:lumMod val="75000"/>
                    <a:lumOff val="25000"/>
                  </a:schemeClr>
                </a:solidFill>
                <a:latin typeface="Calibri"/>
                <a:cs typeface="Calibri"/>
              </a:rPr>
              <a:t>: </a:t>
            </a:r>
            <a:r>
              <a:rPr lang="de-DE" sz="2000" dirty="0" err="1">
                <a:solidFill>
                  <a:schemeClr val="tx1">
                    <a:lumMod val="75000"/>
                    <a:lumOff val="25000"/>
                  </a:schemeClr>
                </a:solidFill>
                <a:latin typeface="Calibri"/>
                <a:cs typeface="Calibri"/>
              </a:rPr>
              <a:t>tina.rapp@whkt.de</a:t>
            </a:r>
            <a:endParaRPr lang="de-DE" sz="2000" dirty="0">
              <a:solidFill>
                <a:schemeClr val="tx1">
                  <a:lumMod val="75000"/>
                  <a:lumOff val="25000"/>
                </a:schemeClr>
              </a:solidFill>
              <a:latin typeface="Calibri"/>
              <a:cs typeface="Calibri"/>
            </a:endParaRPr>
          </a:p>
          <a:p>
            <a:pPr algn="l"/>
            <a:endParaRPr lang="de-DE" sz="2000" dirty="0">
              <a:latin typeface="Calibri"/>
              <a:cs typeface="Calibri"/>
            </a:endParaRPr>
          </a:p>
        </p:txBody>
      </p:sp>
      <p:sp>
        <p:nvSpPr>
          <p:cNvPr id="11" name="Rechteck 10"/>
          <p:cNvSpPr/>
          <p:nvPr/>
        </p:nvSpPr>
        <p:spPr>
          <a:xfrm>
            <a:off x="179389" y="575616"/>
            <a:ext cx="8964611" cy="477054"/>
          </a:xfrm>
          <a:prstGeom prst="rect">
            <a:avLst/>
          </a:prstGeom>
        </p:spPr>
        <p:txBody>
          <a:bodyPr wrap="square">
            <a:spAutoFit/>
          </a:bodyPr>
          <a:lstStyle/>
          <a:p>
            <a:pPr algn="l">
              <a:lnSpc>
                <a:spcPct val="130000"/>
              </a:lnSpc>
            </a:pPr>
            <a:r>
              <a:rPr lang="de-DE" sz="2000" b="1" kern="0" dirty="0" smtClean="0">
                <a:solidFill>
                  <a:srgbClr val="1D0F5B"/>
                </a:solidFill>
                <a:latin typeface="Calibri"/>
                <a:ea typeface="+mn-ea"/>
                <a:cs typeface="+mn-cs"/>
              </a:rPr>
              <a:t>Fortlaufende </a:t>
            </a:r>
            <a:r>
              <a:rPr lang="de-DE" sz="2000" b="1" kern="0" dirty="0">
                <a:solidFill>
                  <a:srgbClr val="1D0F5B"/>
                </a:solidFill>
                <a:latin typeface="Calibri"/>
                <a:ea typeface="+mn-ea"/>
                <a:cs typeface="+mn-cs"/>
              </a:rPr>
              <a:t>Informationen zum Projekt </a:t>
            </a:r>
            <a:r>
              <a:rPr lang="de-DE" sz="2000" b="1" kern="0" dirty="0" smtClean="0">
                <a:solidFill>
                  <a:srgbClr val="1D0F5B"/>
                </a:solidFill>
                <a:latin typeface="Calibri"/>
                <a:ea typeface="+mn-ea"/>
                <a:cs typeface="+mn-cs"/>
              </a:rPr>
              <a:t>unter: </a:t>
            </a:r>
            <a:r>
              <a:rPr lang="de-DE" sz="2000" b="1" kern="0" dirty="0" err="1" smtClean="0">
                <a:solidFill>
                  <a:srgbClr val="1D0F5B"/>
                </a:solidFill>
                <a:latin typeface="Calibri"/>
                <a:ea typeface="+mn-ea"/>
                <a:cs typeface="+mn-cs"/>
              </a:rPr>
              <a:t>www.validierungsverfahren.de</a:t>
            </a:r>
            <a:endParaRPr lang="de-DE" sz="2000" b="1" kern="0" dirty="0">
              <a:solidFill>
                <a:srgbClr val="1D0F5B"/>
              </a:solidFill>
              <a:latin typeface="Calibri"/>
              <a:ea typeface="+mn-ea"/>
              <a:cs typeface="+mn-cs"/>
            </a:endParaRPr>
          </a:p>
        </p:txBody>
      </p:sp>
    </p:spTree>
    <p:extLst>
      <p:ext uri="{BB962C8B-B14F-4D97-AF65-F5344CB8AC3E}">
        <p14:creationId xmlns:p14="http://schemas.microsoft.com/office/powerpoint/2010/main" val="1594648091"/>
      </p:ext>
    </p:extLst>
  </p:cSld>
  <p:clrMapOvr>
    <a:masterClrMapping/>
  </p:clrMapOvr>
  <p:transition advClick="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5"/>
          <p:cNvSpPr txBox="1">
            <a:spLocks noChangeArrowheads="1"/>
          </p:cNvSpPr>
          <p:nvPr/>
        </p:nvSpPr>
        <p:spPr bwMode="auto">
          <a:xfrm>
            <a:off x="0" y="2743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pPr>
              <a:spcBef>
                <a:spcPct val="50000"/>
              </a:spcBef>
            </a:pPr>
            <a:endParaRPr lang="de-DE">
              <a:latin typeface="Zurich LtCn BT" charset="0"/>
            </a:endParaRPr>
          </a:p>
        </p:txBody>
      </p:sp>
      <p:sp>
        <p:nvSpPr>
          <p:cNvPr id="6146" name="Text Box 16"/>
          <p:cNvSpPr txBox="1">
            <a:spLocks noChangeArrowheads="1"/>
          </p:cNvSpPr>
          <p:nvPr/>
        </p:nvSpPr>
        <p:spPr bwMode="auto">
          <a:xfrm>
            <a:off x="0" y="277336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pPr>
              <a:spcBef>
                <a:spcPct val="50000"/>
              </a:spcBef>
            </a:pPr>
            <a:r>
              <a:rPr lang="de-DE" sz="2200">
                <a:solidFill>
                  <a:schemeClr val="bg1"/>
                </a:solidFill>
              </a:rPr>
              <a:t>Das Handwerk in Nordrhein-Westfalen</a:t>
            </a:r>
          </a:p>
        </p:txBody>
      </p:sp>
      <p:sp>
        <p:nvSpPr>
          <p:cNvPr id="6147" name="Rechteck 6"/>
          <p:cNvSpPr>
            <a:spLocks noChangeArrowheads="1"/>
          </p:cNvSpPr>
          <p:nvPr/>
        </p:nvSpPr>
        <p:spPr bwMode="auto">
          <a:xfrm>
            <a:off x="0" y="0"/>
            <a:ext cx="9144000" cy="7000875"/>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dirty="0"/>
          </a:p>
        </p:txBody>
      </p:sp>
      <p:sp>
        <p:nvSpPr>
          <p:cNvPr id="9" name="Text Box 4"/>
          <p:cNvSpPr txBox="1">
            <a:spLocks noChangeArrowheads="1"/>
          </p:cNvSpPr>
          <p:nvPr/>
        </p:nvSpPr>
        <p:spPr bwMode="auto">
          <a:xfrm>
            <a:off x="1259540" y="1545067"/>
            <a:ext cx="7080327" cy="5235279"/>
          </a:xfrm>
          <a:prstGeom prst="rect">
            <a:avLst/>
          </a:prstGeom>
          <a:noFill/>
          <a:ln w="9525">
            <a:noFill/>
            <a:miter lim="800000"/>
            <a:headEnd/>
            <a:tailEnd/>
          </a:ln>
          <a:effectLst/>
        </p:spPr>
        <p:txBody>
          <a:bodyPr wrap="square">
            <a:spAutoFit/>
          </a:bodyPr>
          <a:lstStyle/>
          <a:p>
            <a:pPr algn="l">
              <a:lnSpc>
                <a:spcPct val="130000"/>
              </a:lnSpc>
              <a:spcBef>
                <a:spcPct val="50000"/>
              </a:spcBef>
              <a:defRPr/>
            </a:pPr>
            <a:r>
              <a:rPr lang="de-DE" sz="2000" dirty="0" smtClean="0">
                <a:solidFill>
                  <a:schemeClr val="tx1">
                    <a:lumMod val="75000"/>
                    <a:lumOff val="25000"/>
                  </a:schemeClr>
                </a:solidFill>
                <a:latin typeface="Arial" pitchFamily="34" charset="0"/>
                <a:ea typeface="+mn-ea"/>
                <a:cs typeface="Arial" pitchFamily="34" charset="0"/>
              </a:rPr>
              <a:t>Dachverband der Handwerkskammern in NRW</a:t>
            </a:r>
            <a:br>
              <a:rPr lang="de-DE" sz="2000" dirty="0" smtClean="0">
                <a:solidFill>
                  <a:schemeClr val="tx1">
                    <a:lumMod val="75000"/>
                    <a:lumOff val="25000"/>
                  </a:schemeClr>
                </a:solidFill>
                <a:latin typeface="Arial" pitchFamily="34" charset="0"/>
                <a:ea typeface="+mn-ea"/>
                <a:cs typeface="Arial" pitchFamily="34" charset="0"/>
              </a:rPr>
            </a:br>
            <a:r>
              <a:rPr lang="de-DE" sz="1400" dirty="0" smtClean="0">
                <a:solidFill>
                  <a:schemeClr val="tx1">
                    <a:lumMod val="75000"/>
                    <a:lumOff val="25000"/>
                  </a:schemeClr>
                </a:solidFill>
                <a:latin typeface="Arial" pitchFamily="34" charset="0"/>
                <a:ea typeface="+mn-ea"/>
                <a:cs typeface="Arial" pitchFamily="34" charset="0"/>
              </a:rPr>
              <a:t>(Aachen, Arnsberg, Bielefeld, Dortmund, Düsseldorf, Köln, Münster)</a:t>
            </a:r>
          </a:p>
          <a:p>
            <a:pPr algn="l">
              <a:lnSpc>
                <a:spcPct val="200000"/>
              </a:lnSpc>
              <a:spcBef>
                <a:spcPct val="50000"/>
              </a:spcBef>
              <a:defRPr/>
            </a:pPr>
            <a:r>
              <a:rPr lang="de-DE" sz="2000" dirty="0" smtClean="0">
                <a:solidFill>
                  <a:schemeClr val="tx1">
                    <a:lumMod val="75000"/>
                    <a:lumOff val="25000"/>
                  </a:schemeClr>
                </a:solidFill>
                <a:latin typeface="Arial" pitchFamily="34" charset="0"/>
                <a:ea typeface="+mn-ea"/>
                <a:cs typeface="Arial" pitchFamily="34" charset="0"/>
              </a:rPr>
              <a:t>Interessenvertretung</a:t>
            </a:r>
          </a:p>
          <a:p>
            <a:pPr algn="l">
              <a:lnSpc>
                <a:spcPct val="200000"/>
              </a:lnSpc>
              <a:spcBef>
                <a:spcPct val="50000"/>
              </a:spcBef>
              <a:defRPr/>
            </a:pPr>
            <a:r>
              <a:rPr lang="de-DE" sz="2000" dirty="0" smtClean="0">
                <a:solidFill>
                  <a:schemeClr val="tx1">
                    <a:lumMod val="75000"/>
                    <a:lumOff val="25000"/>
                  </a:schemeClr>
                </a:solidFill>
                <a:latin typeface="Arial" pitchFamily="34" charset="0"/>
                <a:ea typeface="+mn-ea"/>
                <a:cs typeface="Arial" pitchFamily="34" charset="0"/>
              </a:rPr>
              <a:t>Koordinierung der sieben Kammermeinungen</a:t>
            </a:r>
          </a:p>
          <a:p>
            <a:pPr algn="l">
              <a:lnSpc>
                <a:spcPct val="200000"/>
              </a:lnSpc>
              <a:spcBef>
                <a:spcPct val="50000"/>
              </a:spcBef>
              <a:defRPr/>
            </a:pPr>
            <a:r>
              <a:rPr lang="de-DE" sz="2000" dirty="0" smtClean="0">
                <a:solidFill>
                  <a:schemeClr val="tx1">
                    <a:lumMod val="75000"/>
                    <a:lumOff val="25000"/>
                  </a:schemeClr>
                </a:solidFill>
                <a:latin typeface="Arial" pitchFamily="34" charset="0"/>
                <a:ea typeface="+mn-ea"/>
                <a:cs typeface="Arial" pitchFamily="34" charset="0"/>
              </a:rPr>
              <a:t>Bildungspolitischer Akteur auf Landes- und Bundesebene</a:t>
            </a:r>
          </a:p>
          <a:p>
            <a:pPr algn="l">
              <a:lnSpc>
                <a:spcPct val="200000"/>
              </a:lnSpc>
              <a:spcBef>
                <a:spcPct val="50000"/>
              </a:spcBef>
              <a:defRPr/>
            </a:pPr>
            <a:r>
              <a:rPr lang="de-DE" sz="2000" dirty="0">
                <a:solidFill>
                  <a:schemeClr val="tx1">
                    <a:lumMod val="75000"/>
                    <a:lumOff val="25000"/>
                  </a:schemeClr>
                </a:solidFill>
                <a:latin typeface="Arial" pitchFamily="34" charset="0"/>
                <a:ea typeface="+mn-ea"/>
                <a:cs typeface="Arial" pitchFamily="34" charset="0"/>
              </a:rPr>
              <a:t>Impulsgeber für </a:t>
            </a:r>
            <a:r>
              <a:rPr lang="de-DE" sz="2000" dirty="0" smtClean="0">
                <a:solidFill>
                  <a:schemeClr val="tx1">
                    <a:lumMod val="75000"/>
                    <a:lumOff val="25000"/>
                  </a:schemeClr>
                </a:solidFill>
                <a:latin typeface="Arial" pitchFamily="34" charset="0"/>
                <a:ea typeface="+mn-ea"/>
                <a:cs typeface="Arial" pitchFamily="34" charset="0"/>
              </a:rPr>
              <a:t>Entwicklungs-, Veränderungsprozesse</a:t>
            </a:r>
          </a:p>
          <a:p>
            <a:pPr algn="l">
              <a:lnSpc>
                <a:spcPct val="200000"/>
              </a:lnSpc>
              <a:spcBef>
                <a:spcPct val="50000"/>
              </a:spcBef>
              <a:defRPr/>
            </a:pPr>
            <a:r>
              <a:rPr lang="de-DE" sz="2000" dirty="0" smtClean="0">
                <a:solidFill>
                  <a:schemeClr val="tx1">
                    <a:lumMod val="75000"/>
                    <a:lumOff val="25000"/>
                  </a:schemeClr>
                </a:solidFill>
                <a:latin typeface="Arial" pitchFamily="34" charset="0"/>
                <a:ea typeface="+mn-ea"/>
                <a:cs typeface="Arial" pitchFamily="34" charset="0"/>
              </a:rPr>
              <a:t/>
            </a:r>
            <a:br>
              <a:rPr lang="de-DE" sz="2000" dirty="0" smtClean="0">
                <a:solidFill>
                  <a:schemeClr val="tx1">
                    <a:lumMod val="75000"/>
                    <a:lumOff val="25000"/>
                  </a:schemeClr>
                </a:solidFill>
                <a:latin typeface="Arial" pitchFamily="34" charset="0"/>
                <a:ea typeface="+mn-ea"/>
                <a:cs typeface="Arial" pitchFamily="34" charset="0"/>
              </a:rPr>
            </a:br>
            <a:r>
              <a:rPr lang="de-DE" sz="1400" dirty="0" err="1" smtClean="0">
                <a:solidFill>
                  <a:schemeClr val="tx1">
                    <a:lumMod val="75000"/>
                    <a:lumOff val="25000"/>
                  </a:schemeClr>
                </a:solidFill>
                <a:latin typeface="Arial" pitchFamily="34" charset="0"/>
                <a:ea typeface="+mn-ea"/>
                <a:cs typeface="Arial" pitchFamily="34" charset="0"/>
              </a:rPr>
              <a:t>www.whkt.de</a:t>
            </a:r>
            <a:endParaRPr lang="de-DE" sz="1400" dirty="0">
              <a:solidFill>
                <a:schemeClr val="tx1">
                  <a:lumMod val="75000"/>
                  <a:lumOff val="25000"/>
                </a:schemeClr>
              </a:solidFill>
              <a:latin typeface="Arial" pitchFamily="34" charset="0"/>
              <a:ea typeface="+mn-ea"/>
              <a:cs typeface="Arial" pitchFamily="34" charset="0"/>
            </a:endParaRPr>
          </a:p>
        </p:txBody>
      </p:sp>
      <p:pic>
        <p:nvPicPr>
          <p:cNvPr id="2" name="Bild 1"/>
          <p:cNvPicPr>
            <a:picLocks noChangeAspect="1"/>
          </p:cNvPicPr>
          <p:nvPr/>
        </p:nvPicPr>
        <p:blipFill>
          <a:blip r:embed="rId3"/>
          <a:stretch>
            <a:fillRect/>
          </a:stretch>
        </p:blipFill>
        <p:spPr>
          <a:xfrm>
            <a:off x="7380390" y="5653450"/>
            <a:ext cx="1676400" cy="1016000"/>
          </a:xfrm>
          <a:prstGeom prst="rect">
            <a:avLst/>
          </a:prstGeom>
        </p:spPr>
      </p:pic>
      <p:sp>
        <p:nvSpPr>
          <p:cNvPr id="3" name="Textfeld 2"/>
          <p:cNvSpPr txBox="1"/>
          <p:nvPr/>
        </p:nvSpPr>
        <p:spPr>
          <a:xfrm>
            <a:off x="7308380" y="5415089"/>
            <a:ext cx="1005403" cy="246221"/>
          </a:xfrm>
          <a:prstGeom prst="rect">
            <a:avLst/>
          </a:prstGeom>
          <a:noFill/>
        </p:spPr>
        <p:txBody>
          <a:bodyPr wrap="none" rtlCol="0">
            <a:spAutoFit/>
          </a:bodyPr>
          <a:lstStyle/>
          <a:p>
            <a:r>
              <a:rPr lang="de-DE" sz="1000" dirty="0" smtClean="0">
                <a:latin typeface="Arial"/>
                <a:cs typeface="Arial"/>
              </a:rPr>
              <a:t>Gefördert vom</a:t>
            </a:r>
            <a:endParaRPr lang="de-DE" sz="1000" dirty="0">
              <a:latin typeface="Arial"/>
              <a:cs typeface="Arial"/>
            </a:endParaRPr>
          </a:p>
        </p:txBody>
      </p:sp>
      <p:pic>
        <p:nvPicPr>
          <p:cNvPr id="10" name="Grafik 9" descr="whkt-logo-2010_rgb.bmp"/>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680110" y="188550"/>
            <a:ext cx="3908170" cy="1020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192246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0" y="14925"/>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Zurich Cn BT" charset="0"/>
                <a:ea typeface="ＭＳ Ｐゴシック" charset="0"/>
                <a:cs typeface="ＭＳ Ｐゴシック" charset="0"/>
              </a:defRPr>
            </a:lvl1pPr>
            <a:lvl2pPr marL="742950" indent="-285750">
              <a:defRPr sz="2400">
                <a:solidFill>
                  <a:schemeClr val="tx1"/>
                </a:solidFill>
                <a:latin typeface="Zurich Cn BT" charset="0"/>
                <a:ea typeface="ＭＳ Ｐゴシック" charset="0"/>
              </a:defRPr>
            </a:lvl2pPr>
            <a:lvl3pPr marL="1143000" indent="-228600">
              <a:defRPr sz="2400">
                <a:solidFill>
                  <a:schemeClr val="tx1"/>
                </a:solidFill>
                <a:latin typeface="Zurich Cn BT" charset="0"/>
                <a:ea typeface="ＭＳ Ｐゴシック" charset="0"/>
              </a:defRPr>
            </a:lvl3pPr>
            <a:lvl4pPr marL="1600200" indent="-228600">
              <a:defRPr sz="2400">
                <a:solidFill>
                  <a:schemeClr val="tx1"/>
                </a:solidFill>
                <a:latin typeface="Zurich Cn BT" charset="0"/>
                <a:ea typeface="ＭＳ Ｐゴシック" charset="0"/>
              </a:defRPr>
            </a:lvl4pPr>
            <a:lvl5pPr marL="2057400" indent="-228600">
              <a:defRPr sz="2400">
                <a:solidFill>
                  <a:schemeClr val="tx1"/>
                </a:solidFill>
                <a:latin typeface="Zurich Cn BT" charset="0"/>
                <a:ea typeface="ＭＳ Ｐゴシック" charset="0"/>
              </a:defRPr>
            </a:lvl5pPr>
            <a:lvl6pPr marL="2514600" indent="-228600" algn="ctr" eaLnBrk="0" fontAlgn="base" hangingPunct="0">
              <a:spcBef>
                <a:spcPct val="0"/>
              </a:spcBef>
              <a:spcAft>
                <a:spcPct val="0"/>
              </a:spcAft>
              <a:defRPr sz="2400">
                <a:solidFill>
                  <a:schemeClr val="tx1"/>
                </a:solidFill>
                <a:latin typeface="Zurich Cn BT" charset="0"/>
                <a:ea typeface="ＭＳ Ｐゴシック" charset="0"/>
              </a:defRPr>
            </a:lvl6pPr>
            <a:lvl7pPr marL="2971800" indent="-228600" algn="ctr" eaLnBrk="0" fontAlgn="base" hangingPunct="0">
              <a:spcBef>
                <a:spcPct val="0"/>
              </a:spcBef>
              <a:spcAft>
                <a:spcPct val="0"/>
              </a:spcAft>
              <a:defRPr sz="2400">
                <a:solidFill>
                  <a:schemeClr val="tx1"/>
                </a:solidFill>
                <a:latin typeface="Zurich Cn BT" charset="0"/>
                <a:ea typeface="ＭＳ Ｐゴシック" charset="0"/>
              </a:defRPr>
            </a:lvl7pPr>
            <a:lvl8pPr marL="3429000" indent="-228600" algn="ctr" eaLnBrk="0" fontAlgn="base" hangingPunct="0">
              <a:spcBef>
                <a:spcPct val="0"/>
              </a:spcBef>
              <a:spcAft>
                <a:spcPct val="0"/>
              </a:spcAft>
              <a:defRPr sz="2400">
                <a:solidFill>
                  <a:schemeClr val="tx1"/>
                </a:solidFill>
                <a:latin typeface="Zurich Cn BT" charset="0"/>
                <a:ea typeface="ＭＳ Ｐゴシック" charset="0"/>
              </a:defRPr>
            </a:lvl8pPr>
            <a:lvl9pPr marL="3886200" indent="-228600" algn="ctr" eaLnBrk="0" fontAlgn="base" hangingPunct="0">
              <a:spcBef>
                <a:spcPct val="0"/>
              </a:spcBef>
              <a:spcAft>
                <a:spcPct val="0"/>
              </a:spcAft>
              <a:defRPr sz="2400">
                <a:solidFill>
                  <a:schemeClr val="tx1"/>
                </a:solidFill>
                <a:latin typeface="Zurich Cn BT" charset="0"/>
                <a:ea typeface="ＭＳ Ｐゴシック" charset="0"/>
              </a:defRPr>
            </a:lvl9pPr>
          </a:lstStyle>
          <a:p>
            <a:r>
              <a:rPr lang="de-DE" b="1" dirty="0" smtClean="0">
                <a:solidFill>
                  <a:srgbClr val="6C6C6C"/>
                </a:solidFill>
                <a:latin typeface="Calibri"/>
                <a:cs typeface="Calibri"/>
              </a:rPr>
              <a:t>Hintergrund</a:t>
            </a:r>
          </a:p>
        </p:txBody>
      </p:sp>
      <p:sp>
        <p:nvSpPr>
          <p:cNvPr id="2" name="Rechteck 1"/>
          <p:cNvSpPr/>
          <p:nvPr/>
        </p:nvSpPr>
        <p:spPr>
          <a:xfrm>
            <a:off x="251400" y="683438"/>
            <a:ext cx="8604560" cy="5416868"/>
          </a:xfrm>
          <a:prstGeom prst="rect">
            <a:avLst/>
          </a:prstGeom>
        </p:spPr>
        <p:txBody>
          <a:bodyPr wrap="square">
            <a:spAutoFit/>
          </a:bodyPr>
          <a:lstStyle/>
          <a:p>
            <a:pPr algn="l">
              <a:lnSpc>
                <a:spcPct val="130000"/>
              </a:lnSpc>
            </a:pPr>
            <a:r>
              <a:rPr lang="de-DE" sz="2000" b="1" kern="0" dirty="0" smtClean="0">
                <a:solidFill>
                  <a:srgbClr val="150063"/>
                </a:solidFill>
                <a:latin typeface="Calibri"/>
                <a:ea typeface="+mn-ea"/>
                <a:cs typeface="+mn-cs"/>
              </a:rPr>
              <a:t>EU-Ratsempfehlung Dezember 2012:</a:t>
            </a:r>
            <a:endParaRPr lang="de-DE" sz="2000" dirty="0"/>
          </a:p>
          <a:p>
            <a:pPr algn="l"/>
            <a:r>
              <a:rPr lang="de-DE" sz="2000" i="1" kern="0" dirty="0" smtClean="0">
                <a:solidFill>
                  <a:sysClr val="windowText" lastClr="000000">
                    <a:lumMod val="85000"/>
                    <a:lumOff val="15000"/>
                  </a:sysClr>
                </a:solidFill>
                <a:latin typeface="Calibri"/>
                <a:ea typeface="+mn-ea"/>
                <a:cs typeface="+mn-cs"/>
              </a:rPr>
              <a:t>»Die Mitgliedsstaaten sollten Regelungen </a:t>
            </a:r>
            <a:r>
              <a:rPr lang="de-DE" sz="2000" i="1" kern="0" dirty="0">
                <a:solidFill>
                  <a:sysClr val="windowText" lastClr="000000">
                    <a:lumMod val="85000"/>
                    <a:lumOff val="15000"/>
                  </a:sysClr>
                </a:solidFill>
                <a:latin typeface="Calibri"/>
                <a:ea typeface="+mn-ea"/>
                <a:cs typeface="+mn-cs"/>
              </a:rPr>
              <a:t>für die Validierung des nichtformalen und des informellen Lernens — im Einklang mit ihren nationalen Gegebenheiten und Besonderheiten und nach eigenem Ermessen — bis spätestens 2018 eingeführt </a:t>
            </a:r>
            <a:r>
              <a:rPr lang="de-DE" sz="2000" i="1" kern="0" dirty="0" smtClean="0">
                <a:solidFill>
                  <a:sysClr val="windowText" lastClr="000000">
                    <a:lumMod val="85000"/>
                    <a:lumOff val="15000"/>
                  </a:sysClr>
                </a:solidFill>
                <a:latin typeface="Calibri"/>
                <a:ea typeface="+mn-ea"/>
                <a:cs typeface="+mn-cs"/>
              </a:rPr>
              <a:t>haben« </a:t>
            </a:r>
            <a:endParaRPr lang="de-DE" sz="2000" i="1" kern="0" dirty="0">
              <a:solidFill>
                <a:sysClr val="windowText" lastClr="000000">
                  <a:lumMod val="85000"/>
                  <a:lumOff val="15000"/>
                </a:sysClr>
              </a:solidFill>
              <a:latin typeface="Calibri"/>
              <a:ea typeface="+mn-ea"/>
              <a:cs typeface="+mn-cs"/>
            </a:endParaRPr>
          </a:p>
          <a:p>
            <a:pPr algn="l"/>
            <a:endParaRPr lang="de-DE" sz="2000" kern="0" dirty="0">
              <a:solidFill>
                <a:sysClr val="windowText" lastClr="000000">
                  <a:lumMod val="85000"/>
                  <a:lumOff val="15000"/>
                </a:sysClr>
              </a:solidFill>
              <a:latin typeface="Calibri"/>
              <a:ea typeface="+mn-ea"/>
              <a:cs typeface="+mn-cs"/>
            </a:endParaRPr>
          </a:p>
          <a:p>
            <a:pPr algn="l"/>
            <a:r>
              <a:rPr lang="de-DE" sz="2000" b="1" kern="0" dirty="0" smtClean="0">
                <a:solidFill>
                  <a:srgbClr val="150063"/>
                </a:solidFill>
                <a:latin typeface="Calibri"/>
                <a:ea typeface="+mn-ea"/>
                <a:cs typeface="+mn-cs"/>
              </a:rPr>
              <a:t>Koalitionsvertrag zwischen CDU, CSU und SPD:</a:t>
            </a:r>
            <a:endParaRPr lang="de-DE" sz="2000" kern="0" dirty="0" smtClean="0">
              <a:solidFill>
                <a:sysClr val="windowText" lastClr="000000">
                  <a:lumMod val="85000"/>
                  <a:lumOff val="15000"/>
                </a:sysClr>
              </a:solidFill>
              <a:latin typeface="Calibri"/>
              <a:ea typeface="+mn-ea"/>
              <a:cs typeface="+mn-cs"/>
            </a:endParaRPr>
          </a:p>
          <a:p>
            <a:pPr algn="l"/>
            <a:r>
              <a:rPr lang="de-DE" sz="2000" i="1" kern="0" dirty="0" smtClean="0">
                <a:solidFill>
                  <a:sysClr val="windowText" lastClr="000000">
                    <a:lumMod val="85000"/>
                    <a:lumOff val="15000"/>
                  </a:sysClr>
                </a:solidFill>
                <a:latin typeface="Calibri"/>
                <a:ea typeface="+mn-ea"/>
                <a:cs typeface="+mn-cs"/>
              </a:rPr>
              <a:t>»Für </a:t>
            </a:r>
            <a:r>
              <a:rPr lang="de-DE" sz="2000" i="1" kern="0" dirty="0">
                <a:solidFill>
                  <a:sysClr val="windowText" lastClr="000000">
                    <a:lumMod val="85000"/>
                    <a:lumOff val="15000"/>
                  </a:sysClr>
                </a:solidFill>
                <a:latin typeface="Calibri"/>
                <a:ea typeface="+mn-ea"/>
                <a:cs typeface="+mn-cs"/>
              </a:rPr>
              <a:t>Menschen, die sogenannte informelle Kompetenzen </a:t>
            </a:r>
            <a:r>
              <a:rPr lang="de-DE" sz="2000" i="1" kern="0" dirty="0" smtClean="0">
                <a:solidFill>
                  <a:sysClr val="windowText" lastClr="000000">
                    <a:lumMod val="85000"/>
                    <a:lumOff val="15000"/>
                  </a:sysClr>
                </a:solidFill>
                <a:latin typeface="Calibri"/>
                <a:ea typeface="+mn-ea"/>
                <a:cs typeface="+mn-cs"/>
              </a:rPr>
              <a:t>erworben </a:t>
            </a:r>
            <a:r>
              <a:rPr lang="de-DE" sz="2000" i="1" kern="0" dirty="0">
                <a:solidFill>
                  <a:sysClr val="windowText" lastClr="000000">
                    <a:lumMod val="85000"/>
                    <a:lumOff val="15000"/>
                  </a:sysClr>
                </a:solidFill>
                <a:latin typeface="Calibri"/>
                <a:ea typeface="+mn-ea"/>
                <a:cs typeface="+mn-cs"/>
              </a:rPr>
              <a:t>haben, die sie nicht durch Zertifikate belegen </a:t>
            </a:r>
            <a:r>
              <a:rPr lang="de-DE" sz="2000" i="1" kern="0" dirty="0" smtClean="0">
                <a:solidFill>
                  <a:sysClr val="windowText" lastClr="000000">
                    <a:lumMod val="85000"/>
                    <a:lumOff val="15000"/>
                  </a:sysClr>
                </a:solidFill>
                <a:latin typeface="Calibri"/>
                <a:ea typeface="+mn-ea"/>
                <a:cs typeface="+mn-cs"/>
              </a:rPr>
              <a:t>können</a:t>
            </a:r>
            <a:r>
              <a:rPr lang="de-DE" sz="2000" i="1" kern="0" dirty="0">
                <a:solidFill>
                  <a:sysClr val="windowText" lastClr="000000">
                    <a:lumMod val="85000"/>
                    <a:lumOff val="15000"/>
                  </a:sysClr>
                </a:solidFill>
                <a:latin typeface="Calibri"/>
                <a:ea typeface="+mn-ea"/>
                <a:cs typeface="+mn-cs"/>
              </a:rPr>
              <a:t>, wollen wir neue Verfahren entwickeln und </a:t>
            </a:r>
            <a:r>
              <a:rPr lang="de-DE" sz="2000" i="1" kern="0" dirty="0" smtClean="0">
                <a:solidFill>
                  <a:sysClr val="windowText" lastClr="000000">
                    <a:lumMod val="85000"/>
                    <a:lumOff val="15000"/>
                  </a:sysClr>
                </a:solidFill>
                <a:latin typeface="Calibri"/>
                <a:ea typeface="+mn-ea"/>
                <a:cs typeface="+mn-cs"/>
              </a:rPr>
              <a:t>erproben</a:t>
            </a:r>
            <a:r>
              <a:rPr lang="de-DE" sz="2000" i="1" kern="0" dirty="0">
                <a:solidFill>
                  <a:sysClr val="windowText" lastClr="000000">
                    <a:lumMod val="85000"/>
                    <a:lumOff val="15000"/>
                  </a:sysClr>
                </a:solidFill>
                <a:latin typeface="Calibri"/>
                <a:ea typeface="+mn-ea"/>
                <a:cs typeface="+mn-cs"/>
              </a:rPr>
              <a:t>, die zu Transparenz und Anerkennung führen</a:t>
            </a:r>
            <a:r>
              <a:rPr lang="de-DE" sz="2000" i="1" kern="0" dirty="0" smtClean="0">
                <a:solidFill>
                  <a:sysClr val="windowText" lastClr="000000">
                    <a:lumMod val="85000"/>
                    <a:lumOff val="15000"/>
                  </a:sysClr>
                </a:solidFill>
                <a:latin typeface="Calibri"/>
                <a:ea typeface="+mn-ea"/>
                <a:cs typeface="+mn-cs"/>
              </a:rPr>
              <a:t>.«</a:t>
            </a:r>
            <a:endParaRPr lang="de-DE" sz="2000" i="1" kern="0" dirty="0">
              <a:solidFill>
                <a:sysClr val="windowText" lastClr="000000">
                  <a:lumMod val="85000"/>
                  <a:lumOff val="15000"/>
                </a:sysClr>
              </a:solidFill>
              <a:latin typeface="Calibri"/>
              <a:ea typeface="+mn-ea"/>
              <a:cs typeface="+mn-cs"/>
            </a:endParaRPr>
          </a:p>
          <a:p>
            <a:pPr algn="l"/>
            <a:endParaRPr lang="de-DE" sz="2000" i="1" kern="0" dirty="0" smtClean="0">
              <a:solidFill>
                <a:sysClr val="windowText" lastClr="000000">
                  <a:lumMod val="85000"/>
                  <a:lumOff val="15000"/>
                </a:sysClr>
              </a:solidFill>
              <a:latin typeface="Calibri"/>
              <a:ea typeface="+mn-ea"/>
              <a:cs typeface="+mn-cs"/>
            </a:endParaRPr>
          </a:p>
          <a:p>
            <a:pPr algn="l"/>
            <a:r>
              <a:rPr lang="de-DE" sz="2000" i="1" kern="0" dirty="0">
                <a:solidFill>
                  <a:sysClr val="windowText" lastClr="000000">
                    <a:lumMod val="85000"/>
                    <a:lumOff val="15000"/>
                  </a:sysClr>
                </a:solidFill>
                <a:latin typeface="Calibri"/>
                <a:ea typeface="+mn-ea"/>
                <a:cs typeface="+mn-cs"/>
              </a:rPr>
              <a:t>		</a:t>
            </a:r>
            <a:r>
              <a:rPr lang="de-DE" sz="2000" b="1" u="sng" kern="0" dirty="0" smtClean="0">
                <a:solidFill>
                  <a:sysClr val="windowText" lastClr="000000">
                    <a:lumMod val="85000"/>
                    <a:lumOff val="15000"/>
                  </a:sysClr>
                </a:solidFill>
                <a:latin typeface="Calibri"/>
                <a:ea typeface="+mn-ea"/>
                <a:cs typeface="+mn-cs"/>
              </a:rPr>
              <a:t>derzeit in Deutschland</a:t>
            </a:r>
            <a:r>
              <a:rPr lang="de-DE" sz="2000" u="sng" kern="0" dirty="0" smtClean="0">
                <a:solidFill>
                  <a:sysClr val="windowText" lastClr="000000">
                    <a:lumMod val="85000"/>
                    <a:lumOff val="15000"/>
                  </a:sysClr>
                </a:solidFill>
                <a:latin typeface="Calibri"/>
                <a:ea typeface="+mn-ea"/>
                <a:cs typeface="+mn-cs"/>
              </a:rPr>
              <a:t>:</a:t>
            </a:r>
            <a:r>
              <a:rPr lang="de-DE" sz="2000" i="1" kern="0" dirty="0" smtClean="0">
                <a:solidFill>
                  <a:sysClr val="windowText" lastClr="000000">
                    <a:lumMod val="85000"/>
                    <a:lumOff val="15000"/>
                  </a:sysClr>
                </a:solidFill>
                <a:latin typeface="Calibri"/>
                <a:ea typeface="+mn-ea"/>
                <a:cs typeface="+mn-cs"/>
              </a:rPr>
              <a:t> </a:t>
            </a:r>
            <a:br>
              <a:rPr lang="de-DE" sz="2000" i="1" kern="0" dirty="0" smtClean="0">
                <a:solidFill>
                  <a:sysClr val="windowText" lastClr="000000">
                    <a:lumMod val="85000"/>
                    <a:lumOff val="15000"/>
                  </a:sysClr>
                </a:solidFill>
                <a:latin typeface="Calibri"/>
                <a:ea typeface="+mn-ea"/>
                <a:cs typeface="+mn-cs"/>
              </a:rPr>
            </a:br>
            <a:r>
              <a:rPr lang="de-DE" sz="2000" i="1" kern="0" dirty="0" smtClean="0">
                <a:solidFill>
                  <a:sysClr val="windowText" lastClr="000000">
                    <a:lumMod val="85000"/>
                    <a:lumOff val="15000"/>
                  </a:sysClr>
                </a:solidFill>
                <a:latin typeface="Calibri"/>
                <a:ea typeface="+mn-ea"/>
                <a:cs typeface="+mn-cs"/>
              </a:rPr>
              <a:t>		</a:t>
            </a:r>
            <a:r>
              <a:rPr lang="de-DE" sz="2000" kern="0" dirty="0" smtClean="0">
                <a:solidFill>
                  <a:sysClr val="windowText" lastClr="000000">
                    <a:lumMod val="85000"/>
                    <a:lumOff val="15000"/>
                  </a:sysClr>
                </a:solidFill>
                <a:latin typeface="Calibri"/>
                <a:ea typeface="+mn-ea"/>
                <a:cs typeface="+mn-cs"/>
              </a:rPr>
              <a:t>keine </a:t>
            </a:r>
            <a:r>
              <a:rPr lang="de-DE" sz="2000" kern="0" dirty="0">
                <a:solidFill>
                  <a:sysClr val="windowText" lastClr="000000">
                    <a:lumMod val="85000"/>
                    <a:lumOff val="15000"/>
                  </a:sysClr>
                </a:solidFill>
                <a:latin typeface="Calibri"/>
                <a:ea typeface="+mn-ea"/>
                <a:cs typeface="+mn-cs"/>
              </a:rPr>
              <a:t>rechtliche Grundlage für die Validierung von non-formal </a:t>
            </a:r>
            <a:r>
              <a:rPr lang="de-DE" sz="2000" kern="0" dirty="0" smtClean="0">
                <a:solidFill>
                  <a:sysClr val="windowText" lastClr="000000">
                    <a:lumMod val="85000"/>
                    <a:lumOff val="15000"/>
                  </a:sysClr>
                </a:solidFill>
                <a:latin typeface="Calibri"/>
                <a:ea typeface="+mn-ea"/>
                <a:cs typeface="+mn-cs"/>
              </a:rPr>
              <a:t/>
            </a:r>
            <a:br>
              <a:rPr lang="de-DE" sz="2000" kern="0" dirty="0" smtClean="0">
                <a:solidFill>
                  <a:sysClr val="windowText" lastClr="000000">
                    <a:lumMod val="85000"/>
                    <a:lumOff val="15000"/>
                  </a:sysClr>
                </a:solidFill>
                <a:latin typeface="Calibri"/>
                <a:ea typeface="+mn-ea"/>
                <a:cs typeface="+mn-cs"/>
              </a:rPr>
            </a:br>
            <a:r>
              <a:rPr lang="de-DE" sz="2000" kern="0" dirty="0" smtClean="0">
                <a:solidFill>
                  <a:sysClr val="windowText" lastClr="000000">
                    <a:lumMod val="85000"/>
                    <a:lumOff val="15000"/>
                  </a:sysClr>
                </a:solidFill>
                <a:latin typeface="Calibri"/>
                <a:ea typeface="+mn-ea"/>
                <a:cs typeface="+mn-cs"/>
              </a:rPr>
              <a:t>		und </a:t>
            </a:r>
            <a:r>
              <a:rPr lang="de-DE" sz="2000" kern="0" dirty="0">
                <a:solidFill>
                  <a:sysClr val="windowText" lastClr="000000">
                    <a:lumMod val="85000"/>
                    <a:lumOff val="15000"/>
                  </a:sysClr>
                </a:solidFill>
                <a:latin typeface="Calibri"/>
                <a:ea typeface="+mn-ea"/>
                <a:cs typeface="+mn-cs"/>
              </a:rPr>
              <a:t>informell erworbenen </a:t>
            </a:r>
            <a:r>
              <a:rPr lang="de-DE" sz="2000" kern="0" dirty="0" smtClean="0">
                <a:solidFill>
                  <a:sysClr val="windowText" lastClr="000000">
                    <a:lumMod val="85000"/>
                    <a:lumOff val="15000"/>
                  </a:sysClr>
                </a:solidFill>
                <a:latin typeface="Calibri"/>
                <a:ea typeface="+mn-ea"/>
                <a:cs typeface="+mn-cs"/>
              </a:rPr>
              <a:t>Kompetenzen</a:t>
            </a:r>
          </a:p>
          <a:p>
            <a:pPr algn="l"/>
            <a:endParaRPr lang="de-DE" sz="2000" kern="0" dirty="0">
              <a:solidFill>
                <a:sysClr val="windowText" lastClr="000000">
                  <a:lumMod val="85000"/>
                  <a:lumOff val="15000"/>
                </a:sysClr>
              </a:solidFill>
              <a:latin typeface="Calibri"/>
              <a:ea typeface="+mn-ea"/>
              <a:cs typeface="+mn-cs"/>
            </a:endParaRPr>
          </a:p>
          <a:p>
            <a:pPr algn="l"/>
            <a:r>
              <a:rPr lang="de-DE" sz="2000" kern="0" dirty="0" smtClean="0">
                <a:solidFill>
                  <a:sysClr val="windowText" lastClr="000000">
                    <a:lumMod val="85000"/>
                    <a:lumOff val="15000"/>
                  </a:sysClr>
                </a:solidFill>
                <a:latin typeface="Calibri"/>
                <a:ea typeface="+mn-ea"/>
                <a:cs typeface="+mn-cs"/>
              </a:rPr>
              <a:t>		ABER: Gespräche zwischen Bundesregierung (BMBF) und</a:t>
            </a:r>
            <a:br>
              <a:rPr lang="de-DE" sz="2000" kern="0" dirty="0" smtClean="0">
                <a:solidFill>
                  <a:sysClr val="windowText" lastClr="000000">
                    <a:lumMod val="85000"/>
                    <a:lumOff val="15000"/>
                  </a:sysClr>
                </a:solidFill>
                <a:latin typeface="Calibri"/>
                <a:ea typeface="+mn-ea"/>
                <a:cs typeface="+mn-cs"/>
              </a:rPr>
            </a:br>
            <a:r>
              <a:rPr lang="de-DE" sz="2000" kern="0" dirty="0" smtClean="0">
                <a:solidFill>
                  <a:sysClr val="windowText" lastClr="000000">
                    <a:lumMod val="85000"/>
                    <a:lumOff val="15000"/>
                  </a:sysClr>
                </a:solidFill>
                <a:latin typeface="Calibri"/>
                <a:ea typeface="+mn-ea"/>
                <a:cs typeface="+mn-cs"/>
              </a:rPr>
              <a:t>		Kammerorganisationen </a:t>
            </a:r>
          </a:p>
        </p:txBody>
      </p:sp>
      <p:sp>
        <p:nvSpPr>
          <p:cNvPr id="3" name="Pfeil nach rechts 2"/>
          <p:cNvSpPr/>
          <p:nvPr/>
        </p:nvSpPr>
        <p:spPr>
          <a:xfrm>
            <a:off x="323410" y="4365130"/>
            <a:ext cx="1512210" cy="720100"/>
          </a:xfrm>
          <a:prstGeom prst="rightArrow">
            <a:avLst/>
          </a:prstGeom>
          <a:solidFill>
            <a:srgbClr val="AE006C"/>
          </a:solidFill>
          <a:ln w="3175" cap="flat" cmpd="sng" algn="ctr">
            <a:noFill/>
            <a:prstDash val="solid"/>
          </a:ln>
          <a:effectLst/>
        </p:spPr>
        <p:txBody>
          <a:bodyPr rtlCol="0" anchor="ctr"/>
          <a:lstStyle/>
          <a:p>
            <a:pPr algn="ctr" eaLnBrk="1" fontAlgn="auto" hangingPunct="1">
              <a:spcBef>
                <a:spcPts val="0"/>
              </a:spcBef>
              <a:spcAft>
                <a:spcPts val="0"/>
              </a:spcAft>
            </a:pPr>
            <a:endParaRPr lang="de-DE" sz="1600" kern="0" dirty="0" smtClean="0">
              <a:solidFill>
                <a:sysClr val="windowText" lastClr="000000">
                  <a:lumMod val="85000"/>
                  <a:lumOff val="15000"/>
                </a:sysClr>
              </a:solidFill>
              <a:latin typeface="Calibri"/>
              <a:ea typeface="+mn-ea"/>
              <a:cs typeface="+mn-cs"/>
            </a:endParaRPr>
          </a:p>
        </p:txBody>
      </p:sp>
    </p:spTree>
    <p:extLst>
      <p:ext uri="{BB962C8B-B14F-4D97-AF65-F5344CB8AC3E}">
        <p14:creationId xmlns:p14="http://schemas.microsoft.com/office/powerpoint/2010/main" val="1268974908"/>
      </p:ext>
    </p:extLst>
  </p:cSld>
  <p:clrMapOvr>
    <a:masterClrMapping/>
  </p:clrMapOvr>
  <p:transition advClick="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323410" y="11178"/>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Calibri"/>
                <a:cs typeface="Calibri"/>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smtClean="0"/>
              <a:t>Projektziel, -laufzeit</a:t>
            </a:r>
            <a:endParaRPr lang="de-DE" dirty="0"/>
          </a:p>
        </p:txBody>
      </p:sp>
      <p:sp>
        <p:nvSpPr>
          <p:cNvPr id="2" name="Rechteck 1"/>
          <p:cNvSpPr/>
          <p:nvPr/>
        </p:nvSpPr>
        <p:spPr>
          <a:xfrm>
            <a:off x="323410" y="692620"/>
            <a:ext cx="8604560" cy="1677382"/>
          </a:xfrm>
          <a:prstGeom prst="rect">
            <a:avLst/>
          </a:prstGeom>
        </p:spPr>
        <p:txBody>
          <a:bodyPr wrap="square">
            <a:spAutoFit/>
          </a:bodyPr>
          <a:lstStyle/>
          <a:p>
            <a:pPr algn="l">
              <a:lnSpc>
                <a:spcPct val="130000"/>
              </a:lnSpc>
            </a:pPr>
            <a:r>
              <a:rPr lang="de-DE" sz="2000" i="1" kern="0" dirty="0" smtClean="0">
                <a:solidFill>
                  <a:sysClr val="windowText" lastClr="000000">
                    <a:lumMod val="85000"/>
                    <a:lumOff val="15000"/>
                  </a:sysClr>
                </a:solidFill>
                <a:latin typeface="Calibri"/>
                <a:ea typeface="+mn-ea"/>
                <a:cs typeface="+mn-cs"/>
              </a:rPr>
              <a:t>»</a:t>
            </a:r>
            <a:r>
              <a:rPr lang="de-DE" sz="2000" b="1" i="1" u="sng" kern="0" dirty="0" smtClean="0">
                <a:solidFill>
                  <a:sysClr val="windowText" lastClr="000000">
                    <a:lumMod val="85000"/>
                    <a:lumOff val="15000"/>
                  </a:sysClr>
                </a:solidFill>
                <a:latin typeface="Calibri"/>
                <a:ea typeface="+mn-ea"/>
                <a:cs typeface="+mn-cs"/>
              </a:rPr>
              <a:t>Ausgestaltung</a:t>
            </a:r>
            <a:r>
              <a:rPr lang="de-DE" sz="2000" i="1" kern="0" dirty="0" smtClean="0">
                <a:solidFill>
                  <a:sysClr val="windowText" lastClr="000000">
                    <a:lumMod val="85000"/>
                    <a:lumOff val="15000"/>
                  </a:sysClr>
                </a:solidFill>
                <a:latin typeface="Calibri"/>
                <a:ea typeface="+mn-ea"/>
                <a:cs typeface="+mn-cs"/>
              </a:rPr>
              <a:t> eines </a:t>
            </a:r>
            <a:r>
              <a:rPr lang="de-DE" sz="2000" i="1" kern="0" dirty="0">
                <a:solidFill>
                  <a:sysClr val="windowText" lastClr="000000">
                    <a:lumMod val="85000"/>
                    <a:lumOff val="15000"/>
                  </a:sysClr>
                </a:solidFill>
                <a:latin typeface="Calibri"/>
                <a:ea typeface="+mn-ea"/>
                <a:cs typeface="+mn-cs"/>
              </a:rPr>
              <a:t>auf Standards beruhendes gemeinsames </a:t>
            </a:r>
            <a:r>
              <a:rPr lang="de-DE" sz="2000" b="1" i="1" u="sng" kern="0" dirty="0" smtClean="0">
                <a:solidFill>
                  <a:sysClr val="windowText" lastClr="000000">
                    <a:lumMod val="85000"/>
                    <a:lumOff val="15000"/>
                  </a:sysClr>
                </a:solidFill>
                <a:latin typeface="Calibri"/>
                <a:ea typeface="+mn-ea"/>
                <a:cs typeface="+mn-cs"/>
              </a:rPr>
              <a:t>Gleichwertigkeitsfeststellungsverfahren</a:t>
            </a:r>
            <a:r>
              <a:rPr lang="de-DE" sz="2000" i="1" kern="0" dirty="0" smtClean="0">
                <a:solidFill>
                  <a:sysClr val="windowText" lastClr="000000">
                    <a:lumMod val="85000"/>
                    <a:lumOff val="15000"/>
                  </a:sysClr>
                </a:solidFill>
                <a:latin typeface="Calibri"/>
                <a:ea typeface="+mn-ea"/>
                <a:cs typeface="+mn-cs"/>
              </a:rPr>
              <a:t> für beruflich </a:t>
            </a:r>
            <a:r>
              <a:rPr lang="de-DE" sz="2000" i="1" kern="0" dirty="0">
                <a:solidFill>
                  <a:sysClr val="windowText" lastClr="000000">
                    <a:lumMod val="85000"/>
                    <a:lumOff val="15000"/>
                  </a:sysClr>
                </a:solidFill>
                <a:latin typeface="Calibri"/>
                <a:ea typeface="+mn-ea"/>
                <a:cs typeface="+mn-cs"/>
              </a:rPr>
              <a:t>Erfahrene im Bereich der </a:t>
            </a:r>
            <a:r>
              <a:rPr lang="de-DE" sz="2000" i="1" kern="0" dirty="0" smtClean="0">
                <a:solidFill>
                  <a:sysClr val="windowText" lastClr="000000">
                    <a:lumMod val="85000"/>
                    <a:lumOff val="15000"/>
                  </a:sysClr>
                </a:solidFill>
                <a:latin typeface="Calibri"/>
                <a:ea typeface="+mn-ea"/>
                <a:cs typeface="+mn-cs"/>
              </a:rPr>
              <a:t>Kammern.«</a:t>
            </a:r>
          </a:p>
          <a:p>
            <a:pPr algn="l">
              <a:lnSpc>
                <a:spcPct val="130000"/>
              </a:lnSpc>
            </a:pPr>
            <a:endParaRPr lang="de-DE" sz="2000" kern="0" dirty="0">
              <a:solidFill>
                <a:sysClr val="windowText" lastClr="000000">
                  <a:lumMod val="85000"/>
                  <a:lumOff val="15000"/>
                </a:sysClr>
              </a:solidFill>
              <a:latin typeface="Calibri"/>
              <a:ea typeface="+mn-ea"/>
              <a:cs typeface="+mn-cs"/>
            </a:endParaRPr>
          </a:p>
        </p:txBody>
      </p:sp>
      <p:sp>
        <p:nvSpPr>
          <p:cNvPr id="4" name="Rechteck 3"/>
          <p:cNvSpPr/>
          <p:nvPr/>
        </p:nvSpPr>
        <p:spPr>
          <a:xfrm>
            <a:off x="323410" y="2149301"/>
            <a:ext cx="8604560" cy="528350"/>
          </a:xfrm>
          <a:prstGeom prst="rect">
            <a:avLst/>
          </a:prstGeom>
        </p:spPr>
        <p:txBody>
          <a:bodyPr wrap="square">
            <a:spAutoFit/>
          </a:bodyPr>
          <a:lstStyle/>
          <a:p>
            <a:pPr algn="l">
              <a:lnSpc>
                <a:spcPct val="150000"/>
              </a:lnSpc>
            </a:pPr>
            <a:r>
              <a:rPr lang="de-DE" sz="2000" kern="0" dirty="0" smtClean="0">
                <a:solidFill>
                  <a:sysClr val="windowText" lastClr="000000">
                    <a:lumMod val="85000"/>
                    <a:lumOff val="15000"/>
                  </a:sysClr>
                </a:solidFill>
                <a:latin typeface="Calibri"/>
                <a:ea typeface="+mn-ea"/>
                <a:cs typeface="+mn-cs"/>
              </a:rPr>
              <a:t>»auf Standards beruhendes«:			normiert, qualitätsgesichert</a:t>
            </a:r>
          </a:p>
        </p:txBody>
      </p:sp>
      <p:sp>
        <p:nvSpPr>
          <p:cNvPr id="5" name="Rechteck 4"/>
          <p:cNvSpPr/>
          <p:nvPr/>
        </p:nvSpPr>
        <p:spPr>
          <a:xfrm>
            <a:off x="323410" y="2677374"/>
            <a:ext cx="8604560" cy="528350"/>
          </a:xfrm>
          <a:prstGeom prst="rect">
            <a:avLst/>
          </a:prstGeom>
        </p:spPr>
        <p:txBody>
          <a:bodyPr wrap="square">
            <a:spAutoFit/>
          </a:bodyPr>
          <a:lstStyle/>
          <a:p>
            <a:pPr algn="l">
              <a:lnSpc>
                <a:spcPct val="150000"/>
              </a:lnSpc>
            </a:pPr>
            <a:r>
              <a:rPr lang="de-DE" sz="2000" kern="0" dirty="0" smtClean="0">
                <a:solidFill>
                  <a:sysClr val="windowText" lastClr="000000">
                    <a:lumMod val="85000"/>
                    <a:lumOff val="15000"/>
                  </a:sysClr>
                </a:solidFill>
                <a:latin typeface="Calibri"/>
                <a:ea typeface="+mn-ea"/>
                <a:cs typeface="+mn-cs"/>
              </a:rPr>
              <a:t>»gemeinsames«:					einheitlich für IHK u. HWK</a:t>
            </a:r>
          </a:p>
        </p:txBody>
      </p:sp>
      <p:sp>
        <p:nvSpPr>
          <p:cNvPr id="6" name="Rechteck 5"/>
          <p:cNvSpPr/>
          <p:nvPr/>
        </p:nvSpPr>
        <p:spPr>
          <a:xfrm>
            <a:off x="323410" y="3205447"/>
            <a:ext cx="8604560" cy="1338828"/>
          </a:xfrm>
          <a:prstGeom prst="rect">
            <a:avLst/>
          </a:prstGeom>
        </p:spPr>
        <p:txBody>
          <a:bodyPr wrap="square">
            <a:spAutoFit/>
          </a:bodyPr>
          <a:lstStyle/>
          <a:p>
            <a:pPr algn="l">
              <a:lnSpc>
                <a:spcPct val="150000"/>
              </a:lnSpc>
            </a:pPr>
            <a:r>
              <a:rPr lang="de-DE" sz="2000" kern="0" dirty="0" smtClean="0">
                <a:solidFill>
                  <a:sysClr val="windowText" lastClr="000000">
                    <a:lumMod val="85000"/>
                    <a:lumOff val="15000"/>
                  </a:sysClr>
                </a:solidFill>
                <a:latin typeface="Calibri"/>
                <a:ea typeface="+mn-ea"/>
                <a:cs typeface="+mn-cs"/>
              </a:rPr>
              <a:t>»Gleichwertigkeitsfeststellungsverfahren«:		Beruf als Referenz</a:t>
            </a:r>
            <a:br>
              <a:rPr lang="de-DE" sz="2000" kern="0" dirty="0" smtClean="0">
                <a:solidFill>
                  <a:sysClr val="windowText" lastClr="000000">
                    <a:lumMod val="85000"/>
                    <a:lumOff val="15000"/>
                  </a:sysClr>
                </a:solidFill>
                <a:latin typeface="Calibri"/>
                <a:ea typeface="+mn-ea"/>
                <a:cs typeface="+mn-cs"/>
              </a:rPr>
            </a:br>
            <a:r>
              <a:rPr lang="de-DE" sz="1200" kern="0" dirty="0" smtClean="0">
                <a:solidFill>
                  <a:sysClr val="windowText" lastClr="000000">
                    <a:lumMod val="85000"/>
                    <a:lumOff val="15000"/>
                  </a:sysClr>
                </a:solidFill>
                <a:latin typeface="Calibri"/>
                <a:ea typeface="+mn-ea"/>
                <a:cs typeface="+mn-cs"/>
              </a:rPr>
              <a:t>(kein Abschluss, sondern Zertifikat über volle oder teilweise </a:t>
            </a:r>
            <a:r>
              <a:rPr lang="de-DE" sz="1200" kern="0" smtClean="0">
                <a:solidFill>
                  <a:sysClr val="windowText" lastClr="000000">
                    <a:lumMod val="85000"/>
                    <a:lumOff val="15000"/>
                  </a:sysClr>
                </a:solidFill>
                <a:latin typeface="Calibri"/>
                <a:ea typeface="+mn-ea"/>
                <a:cs typeface="+mn-cs"/>
              </a:rPr>
              <a:t>Gleichwertigkeit)</a:t>
            </a:r>
            <a:r>
              <a:rPr lang="de-DE" sz="2000" kern="0" smtClean="0">
                <a:solidFill>
                  <a:sysClr val="windowText" lastClr="000000">
                    <a:lumMod val="85000"/>
                    <a:lumOff val="15000"/>
                  </a:sysClr>
                </a:solidFill>
                <a:latin typeface="Calibri"/>
                <a:ea typeface="+mn-ea"/>
                <a:cs typeface="+mn-cs"/>
              </a:rPr>
              <a:t/>
            </a:r>
            <a:br>
              <a:rPr lang="de-DE" sz="2000" kern="0" smtClean="0">
                <a:solidFill>
                  <a:sysClr val="windowText" lastClr="000000">
                    <a:lumMod val="85000"/>
                    <a:lumOff val="15000"/>
                  </a:sysClr>
                </a:solidFill>
                <a:latin typeface="Calibri"/>
                <a:ea typeface="+mn-ea"/>
                <a:cs typeface="+mn-cs"/>
              </a:rPr>
            </a:br>
            <a:endParaRPr lang="de-DE" sz="2000" kern="0" dirty="0" smtClean="0">
              <a:solidFill>
                <a:sysClr val="windowText" lastClr="000000">
                  <a:lumMod val="85000"/>
                  <a:lumOff val="15000"/>
                </a:sysClr>
              </a:solidFill>
              <a:latin typeface="Calibri"/>
              <a:ea typeface="+mn-ea"/>
              <a:cs typeface="+mn-cs"/>
            </a:endParaRPr>
          </a:p>
        </p:txBody>
      </p:sp>
      <p:sp>
        <p:nvSpPr>
          <p:cNvPr id="7" name="Rechteck 6"/>
          <p:cNvSpPr/>
          <p:nvPr/>
        </p:nvSpPr>
        <p:spPr>
          <a:xfrm>
            <a:off x="323410" y="4077090"/>
            <a:ext cx="8604560" cy="1938992"/>
          </a:xfrm>
          <a:prstGeom prst="rect">
            <a:avLst/>
          </a:prstGeom>
        </p:spPr>
        <p:txBody>
          <a:bodyPr wrap="square">
            <a:spAutoFit/>
          </a:bodyPr>
          <a:lstStyle/>
          <a:p>
            <a:pPr algn="l">
              <a:lnSpc>
                <a:spcPct val="150000"/>
              </a:lnSpc>
            </a:pPr>
            <a:r>
              <a:rPr lang="de-DE" sz="2000" kern="0" dirty="0" smtClean="0">
                <a:solidFill>
                  <a:sysClr val="windowText" lastClr="000000">
                    <a:lumMod val="85000"/>
                    <a:lumOff val="15000"/>
                  </a:sysClr>
                </a:solidFill>
                <a:latin typeface="Calibri"/>
                <a:ea typeface="+mn-ea"/>
                <a:cs typeface="+mn-cs"/>
              </a:rPr>
              <a:t>»für beruflich Erfahrene«:				Zielgruppeneingrenzung </a:t>
            </a:r>
          </a:p>
          <a:p>
            <a:pPr algn="l">
              <a:lnSpc>
                <a:spcPct val="150000"/>
              </a:lnSpc>
            </a:pPr>
            <a:endParaRPr lang="de-DE" sz="2000" kern="0" dirty="0">
              <a:solidFill>
                <a:sysClr val="windowText" lastClr="000000">
                  <a:lumMod val="85000"/>
                  <a:lumOff val="15000"/>
                </a:sysClr>
              </a:solidFill>
              <a:latin typeface="Calibri"/>
              <a:ea typeface="+mn-ea"/>
              <a:cs typeface="+mn-cs"/>
            </a:endParaRPr>
          </a:p>
          <a:p>
            <a:pPr algn="l">
              <a:lnSpc>
                <a:spcPct val="150000"/>
              </a:lnSpc>
            </a:pPr>
            <a:r>
              <a:rPr lang="de-DE" sz="2000" b="1" kern="0" dirty="0" smtClean="0">
                <a:solidFill>
                  <a:sysClr val="windowText" lastClr="000000">
                    <a:lumMod val="85000"/>
                    <a:lumOff val="15000"/>
                  </a:sysClr>
                </a:solidFill>
                <a:latin typeface="Calibri"/>
                <a:ea typeface="+mn-ea"/>
                <a:cs typeface="+mn-cs"/>
              </a:rPr>
              <a:t>160 Erprobungen, verteilt auf sieben Regionen in Deutschland</a:t>
            </a:r>
          </a:p>
          <a:p>
            <a:pPr algn="l">
              <a:lnSpc>
                <a:spcPct val="150000"/>
              </a:lnSpc>
            </a:pPr>
            <a:r>
              <a:rPr lang="de-DE" sz="2000" kern="0" dirty="0" smtClean="0">
                <a:solidFill>
                  <a:sysClr val="windowText" lastClr="000000">
                    <a:lumMod val="85000"/>
                    <a:lumOff val="15000"/>
                  </a:sysClr>
                </a:solidFill>
                <a:latin typeface="Calibri"/>
                <a:ea typeface="+mn-ea"/>
                <a:cs typeface="+mn-cs"/>
              </a:rPr>
              <a:t>Gesamtlaufzeit: </a:t>
            </a:r>
            <a:r>
              <a:rPr lang="de-DE" sz="2000" kern="0" dirty="0">
                <a:solidFill>
                  <a:sysClr val="windowText" lastClr="000000">
                    <a:lumMod val="85000"/>
                    <a:lumOff val="15000"/>
                  </a:sysClr>
                </a:solidFill>
                <a:latin typeface="Calibri"/>
                <a:cs typeface="Calibri"/>
              </a:rPr>
              <a:t>01.11.2015 </a:t>
            </a:r>
            <a:r>
              <a:rPr lang="de-DE" sz="2000" b="1" kern="0" dirty="0" smtClean="0">
                <a:solidFill>
                  <a:sysClr val="windowText" lastClr="000000">
                    <a:lumMod val="85000"/>
                    <a:lumOff val="15000"/>
                  </a:sysClr>
                </a:solidFill>
                <a:latin typeface="Calibri"/>
                <a:cs typeface="Calibri"/>
              </a:rPr>
              <a:t>bis 31.10.2018</a:t>
            </a:r>
            <a:endParaRPr lang="de-DE" sz="2000" b="1" kern="0" dirty="0">
              <a:solidFill>
                <a:sysClr val="windowText" lastClr="000000">
                  <a:lumMod val="85000"/>
                  <a:lumOff val="15000"/>
                </a:sysClr>
              </a:solidFill>
              <a:latin typeface="Calibri"/>
              <a:cs typeface="Calibri"/>
            </a:endParaRPr>
          </a:p>
        </p:txBody>
      </p:sp>
    </p:spTree>
    <p:extLst>
      <p:ext uri="{BB962C8B-B14F-4D97-AF65-F5344CB8AC3E}">
        <p14:creationId xmlns:p14="http://schemas.microsoft.com/office/powerpoint/2010/main" val="125420178"/>
      </p:ext>
    </p:extLst>
  </p:cSld>
  <p:clrMapOvr>
    <a:masterClrMapping/>
  </p:clrMapOvr>
  <p:transition advClick="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17078"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a:effectLst/>
                <a:latin typeface="Calibri" charset="0"/>
                <a:ea typeface="Calibri" charset="0"/>
                <a:cs typeface="Calibri" charset="0"/>
              </a:rPr>
              <a:t>11/2015</a:t>
            </a:r>
          </a:p>
        </p:txBody>
      </p:sp>
      <p:sp>
        <p:nvSpPr>
          <p:cNvPr id="6" name="Textfeld 5"/>
          <p:cNvSpPr txBox="1"/>
          <p:nvPr/>
        </p:nvSpPr>
        <p:spPr>
          <a:xfrm>
            <a:off x="1205188"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a:effectLst/>
                <a:latin typeface="Calibri" charset="0"/>
                <a:ea typeface="Calibri" charset="0"/>
                <a:cs typeface="Calibri" charset="0"/>
              </a:rPr>
              <a:t>05/2016</a:t>
            </a:r>
          </a:p>
        </p:txBody>
      </p:sp>
      <p:sp>
        <p:nvSpPr>
          <p:cNvPr id="7" name="Textfeld 6"/>
          <p:cNvSpPr txBox="1"/>
          <p:nvPr/>
        </p:nvSpPr>
        <p:spPr>
          <a:xfrm>
            <a:off x="4049720"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a:effectLst/>
                <a:latin typeface="Calibri" charset="0"/>
                <a:ea typeface="Calibri" charset="0"/>
                <a:cs typeface="Calibri" charset="0"/>
              </a:rPr>
              <a:t>05/2017</a:t>
            </a:r>
          </a:p>
        </p:txBody>
      </p:sp>
      <p:sp>
        <p:nvSpPr>
          <p:cNvPr id="8" name="Textfeld 7"/>
          <p:cNvSpPr txBox="1"/>
          <p:nvPr/>
        </p:nvSpPr>
        <p:spPr>
          <a:xfrm>
            <a:off x="5471986"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a:effectLst/>
                <a:latin typeface="Calibri" charset="0"/>
                <a:ea typeface="Calibri" charset="0"/>
                <a:cs typeface="Calibri" charset="0"/>
              </a:rPr>
              <a:t>11/2017</a:t>
            </a:r>
          </a:p>
        </p:txBody>
      </p:sp>
      <p:sp>
        <p:nvSpPr>
          <p:cNvPr id="9" name="Textfeld 8"/>
          <p:cNvSpPr txBox="1"/>
          <p:nvPr/>
        </p:nvSpPr>
        <p:spPr>
          <a:xfrm>
            <a:off x="2627454"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a:effectLst/>
                <a:latin typeface="Calibri" charset="0"/>
                <a:ea typeface="Calibri" charset="0"/>
                <a:cs typeface="Calibri" charset="0"/>
              </a:rPr>
              <a:t>11/2016</a:t>
            </a:r>
          </a:p>
        </p:txBody>
      </p:sp>
      <p:sp>
        <p:nvSpPr>
          <p:cNvPr id="10" name="Textfeld 9"/>
          <p:cNvSpPr txBox="1"/>
          <p:nvPr/>
        </p:nvSpPr>
        <p:spPr>
          <a:xfrm>
            <a:off x="6894252"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a:effectLst/>
                <a:latin typeface="Calibri" charset="0"/>
                <a:ea typeface="Calibri" charset="0"/>
                <a:cs typeface="Calibri" charset="0"/>
              </a:rPr>
              <a:t>05/2018</a:t>
            </a:r>
          </a:p>
        </p:txBody>
      </p:sp>
      <p:grpSp>
        <p:nvGrpSpPr>
          <p:cNvPr id="11" name="Gruppierung 10"/>
          <p:cNvGrpSpPr/>
          <p:nvPr/>
        </p:nvGrpSpPr>
        <p:grpSpPr>
          <a:xfrm>
            <a:off x="285750" y="1082274"/>
            <a:ext cx="8565372" cy="4894079"/>
            <a:chOff x="0" y="0"/>
            <a:chExt cx="4686300" cy="1828800"/>
          </a:xfrm>
        </p:grpSpPr>
        <p:cxnSp>
          <p:nvCxnSpPr>
            <p:cNvPr id="13" name="Gerade Verbindung 12"/>
            <p:cNvCxnSpPr/>
            <p:nvPr/>
          </p:nvCxnSpPr>
          <p:spPr>
            <a:xfrm>
              <a:off x="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Gerade Verbindung mit Pfeil 13"/>
            <p:cNvCxnSpPr/>
            <p:nvPr/>
          </p:nvCxnSpPr>
          <p:spPr>
            <a:xfrm>
              <a:off x="0" y="1821815"/>
              <a:ext cx="4686300" cy="6985"/>
            </a:xfrm>
            <a:prstGeom prst="straightConnector1">
              <a:avLst/>
            </a:prstGeom>
            <a:ln w="9525" cap="flat" cmpd="sng">
              <a:solidFill>
                <a:schemeClr val="tx1"/>
              </a:solidFill>
              <a:round/>
              <a:tailEnd type="none" w="lg" len="lg"/>
            </a:ln>
            <a:effectLst/>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a:off x="78105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a:off x="156210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390525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a:off x="234315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a:off x="468630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a:off x="3124200" y="0"/>
              <a:ext cx="0" cy="18288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2" name="Textfeld 11"/>
          <p:cNvSpPr txBox="1"/>
          <p:nvPr/>
        </p:nvSpPr>
        <p:spPr>
          <a:xfrm>
            <a:off x="8316520" y="5976354"/>
            <a:ext cx="1044558" cy="549076"/>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de-DE" sz="1200" dirty="0">
                <a:effectLst/>
                <a:latin typeface="Calibri" charset="0"/>
                <a:ea typeface="Calibri" charset="0"/>
                <a:cs typeface="Calibri" charset="0"/>
              </a:rPr>
              <a:t>11/2018</a:t>
            </a:r>
          </a:p>
        </p:txBody>
      </p:sp>
      <p:sp>
        <p:nvSpPr>
          <p:cNvPr id="28" name="Rechteck 27"/>
          <p:cNvSpPr/>
          <p:nvPr/>
        </p:nvSpPr>
        <p:spPr>
          <a:xfrm>
            <a:off x="301533" y="1132602"/>
            <a:ext cx="1420597" cy="799213"/>
          </a:xfrm>
          <a:prstGeom prst="rect">
            <a:avLst/>
          </a:prstGeom>
          <a:solidFill>
            <a:srgbClr val="C5216B"/>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Analyse Kompetenzfest-stellungs-verfahren</a:t>
            </a:r>
            <a:endParaRPr lang="de-DE" sz="1400" dirty="0">
              <a:effectLst/>
              <a:latin typeface="Calibri" charset="0"/>
              <a:ea typeface="Calibri" charset="0"/>
              <a:cs typeface="Calibri" charset="0"/>
            </a:endParaRPr>
          </a:p>
        </p:txBody>
      </p:sp>
      <p:sp>
        <p:nvSpPr>
          <p:cNvPr id="29" name="Rechteck 28"/>
          <p:cNvSpPr/>
          <p:nvPr/>
        </p:nvSpPr>
        <p:spPr>
          <a:xfrm>
            <a:off x="296531" y="1972386"/>
            <a:ext cx="2123820" cy="526572"/>
          </a:xfrm>
          <a:prstGeom prst="rect">
            <a:avLst/>
          </a:prstGeom>
          <a:solidFill>
            <a:srgbClr val="C5216B"/>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Zielgruppenanalyse</a:t>
            </a:r>
            <a:endParaRPr lang="de-DE" sz="1400" dirty="0">
              <a:effectLst/>
              <a:latin typeface="Calibri" charset="0"/>
              <a:ea typeface="Calibri" charset="0"/>
              <a:cs typeface="Calibri" charset="0"/>
            </a:endParaRPr>
          </a:p>
        </p:txBody>
      </p:sp>
      <p:sp>
        <p:nvSpPr>
          <p:cNvPr id="30" name="Rechteck 29"/>
          <p:cNvSpPr/>
          <p:nvPr/>
        </p:nvSpPr>
        <p:spPr>
          <a:xfrm>
            <a:off x="999815" y="2547451"/>
            <a:ext cx="2625603" cy="526572"/>
          </a:xfrm>
          <a:prstGeom prst="rect">
            <a:avLst/>
          </a:prstGeom>
          <a:solidFill>
            <a:srgbClr val="0F80D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Identifikation &amp; Beratung</a:t>
            </a:r>
            <a:endParaRPr lang="de-DE" sz="1400" dirty="0">
              <a:effectLst/>
              <a:latin typeface="Calibri" charset="0"/>
              <a:ea typeface="Calibri" charset="0"/>
              <a:cs typeface="Calibri" charset="0"/>
            </a:endParaRPr>
          </a:p>
        </p:txBody>
      </p:sp>
      <p:sp>
        <p:nvSpPr>
          <p:cNvPr id="31" name="Rechteck 30"/>
          <p:cNvSpPr/>
          <p:nvPr/>
        </p:nvSpPr>
        <p:spPr>
          <a:xfrm>
            <a:off x="1484164" y="3122516"/>
            <a:ext cx="2142000" cy="526572"/>
          </a:xfrm>
          <a:prstGeom prst="rect">
            <a:avLst/>
          </a:prstGeom>
          <a:solidFill>
            <a:srgbClr val="0F80D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Standards zur Dokumentenanalyse</a:t>
            </a:r>
            <a:endParaRPr lang="de-DE" sz="1400" dirty="0">
              <a:effectLst/>
              <a:latin typeface="Calibri" charset="0"/>
              <a:ea typeface="Calibri" charset="0"/>
              <a:cs typeface="Calibri" charset="0"/>
            </a:endParaRPr>
          </a:p>
        </p:txBody>
      </p:sp>
      <p:sp>
        <p:nvSpPr>
          <p:cNvPr id="32" name="Rechteck 31"/>
          <p:cNvSpPr/>
          <p:nvPr/>
        </p:nvSpPr>
        <p:spPr>
          <a:xfrm>
            <a:off x="1727466" y="3697581"/>
            <a:ext cx="6892385" cy="526572"/>
          </a:xfrm>
          <a:prstGeom prst="rect">
            <a:avLst/>
          </a:prstGeom>
          <a:solidFill>
            <a:srgbClr val="0F80D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Prozessmodellierung </a:t>
            </a:r>
            <a:r>
              <a:rPr lang="de-DE" sz="1400" smtClean="0">
                <a:effectLst/>
                <a:latin typeface="Calibri" charset="0"/>
                <a:ea typeface="Calibri" charset="0"/>
                <a:cs typeface="Calibri" charset="0"/>
              </a:rPr>
              <a:t>&amp; Erprobung</a:t>
            </a:r>
            <a:endParaRPr lang="de-DE" sz="1400" dirty="0">
              <a:effectLst/>
              <a:latin typeface="Calibri" charset="0"/>
              <a:ea typeface="Calibri" charset="0"/>
              <a:cs typeface="Calibri" charset="0"/>
            </a:endParaRPr>
          </a:p>
        </p:txBody>
      </p:sp>
      <p:sp>
        <p:nvSpPr>
          <p:cNvPr id="34" name="Rechteck 33"/>
          <p:cNvSpPr/>
          <p:nvPr/>
        </p:nvSpPr>
        <p:spPr>
          <a:xfrm>
            <a:off x="301273" y="5422778"/>
            <a:ext cx="8544664" cy="526572"/>
          </a:xfrm>
          <a:prstGeom prst="rect">
            <a:avLst/>
          </a:prstGeom>
          <a:solidFill>
            <a:srgbClr val="BCCD05"/>
          </a:solidFill>
          <a:ln>
            <a:gradFill>
              <a:gsLst>
                <a:gs pos="0">
                  <a:schemeClr val="accent1">
                    <a:lumMod val="5000"/>
                    <a:lumOff val="95000"/>
                    <a:alpha val="37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smtClean="0">
                <a:effectLst/>
                <a:latin typeface="Calibri" charset="0"/>
                <a:ea typeface="Calibri" charset="0"/>
                <a:cs typeface="Calibri" charset="0"/>
              </a:rPr>
              <a:t>Öffentlichkeitsarbeit &amp; Transfer</a:t>
            </a:r>
            <a:endParaRPr lang="de-DE" sz="1400" dirty="0">
              <a:effectLst/>
              <a:latin typeface="Calibri" charset="0"/>
              <a:ea typeface="Calibri" charset="0"/>
              <a:cs typeface="Calibri" charset="0"/>
            </a:endParaRPr>
          </a:p>
        </p:txBody>
      </p:sp>
      <p:sp>
        <p:nvSpPr>
          <p:cNvPr id="35" name="Rechteck 34"/>
          <p:cNvSpPr/>
          <p:nvPr/>
        </p:nvSpPr>
        <p:spPr>
          <a:xfrm>
            <a:off x="6012560" y="4847711"/>
            <a:ext cx="2592000" cy="526572"/>
          </a:xfrm>
          <a:prstGeom prst="rect">
            <a:avLst/>
          </a:prstGeom>
          <a:solidFill>
            <a:srgbClr val="BCCD05"/>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smtClean="0">
                <a:effectLst/>
                <a:latin typeface="Calibri" charset="0"/>
                <a:ea typeface="Calibri" charset="0"/>
                <a:cs typeface="Calibri" charset="0"/>
              </a:rPr>
              <a:t>Handlungsleitfaden</a:t>
            </a:r>
            <a:endParaRPr lang="de-DE" sz="1400">
              <a:effectLst/>
              <a:latin typeface="Calibri" charset="0"/>
              <a:ea typeface="Calibri" charset="0"/>
              <a:cs typeface="Calibri" charset="0"/>
            </a:endParaRPr>
          </a:p>
        </p:txBody>
      </p:sp>
      <p:cxnSp>
        <p:nvCxnSpPr>
          <p:cNvPr id="43" name="Gerade Verbindung 42"/>
          <p:cNvCxnSpPr/>
          <p:nvPr/>
        </p:nvCxnSpPr>
        <p:spPr bwMode="auto">
          <a:xfrm>
            <a:off x="2843760" y="1052670"/>
            <a:ext cx="0" cy="4923683"/>
          </a:xfrm>
          <a:prstGeom prst="line">
            <a:avLst/>
          </a:prstGeom>
          <a:noFill/>
          <a:ln w="19050" cap="flat" cmpd="sng" algn="ctr">
            <a:solidFill>
              <a:srgbClr val="FF0000"/>
            </a:solidFill>
            <a:prstDash val="dash"/>
            <a:round/>
            <a:headEnd type="none" w="med" len="med"/>
            <a:tailEnd type="none"/>
          </a:ln>
          <a:effectLst/>
        </p:spPr>
      </p:cxnSp>
      <p:sp>
        <p:nvSpPr>
          <p:cNvPr id="48" name="Rechteck 47"/>
          <p:cNvSpPr/>
          <p:nvPr/>
        </p:nvSpPr>
        <p:spPr>
          <a:xfrm>
            <a:off x="2427761" y="4272646"/>
            <a:ext cx="1430155" cy="526572"/>
          </a:xfrm>
          <a:prstGeom prst="rect">
            <a:avLst/>
          </a:prstGeom>
          <a:solidFill>
            <a:srgbClr val="0F80D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Validierungs-zertifikate</a:t>
            </a:r>
            <a:endParaRPr lang="de-DE" sz="1400" dirty="0">
              <a:effectLst/>
              <a:latin typeface="Calibri" charset="0"/>
              <a:ea typeface="Calibri" charset="0"/>
              <a:cs typeface="Calibri" charset="0"/>
            </a:endParaRPr>
          </a:p>
        </p:txBody>
      </p:sp>
      <p:sp>
        <p:nvSpPr>
          <p:cNvPr id="50" name="Rechteck 49"/>
          <p:cNvSpPr/>
          <p:nvPr/>
        </p:nvSpPr>
        <p:spPr>
          <a:xfrm>
            <a:off x="4572000" y="2549475"/>
            <a:ext cx="3806553" cy="526572"/>
          </a:xfrm>
          <a:prstGeom prst="rect">
            <a:avLst/>
          </a:prstGeom>
          <a:solidFill>
            <a:srgbClr val="0F80D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de-DE" sz="1400" dirty="0" smtClean="0">
                <a:effectLst/>
                <a:latin typeface="Calibri" charset="0"/>
                <a:ea typeface="Calibri" charset="0"/>
                <a:cs typeface="Calibri" charset="0"/>
              </a:rPr>
              <a:t>Identifikation &amp; Beratung</a:t>
            </a:r>
            <a:endParaRPr lang="de-DE" sz="1400" dirty="0">
              <a:effectLst/>
              <a:latin typeface="Calibri" charset="0"/>
              <a:ea typeface="Calibri" charset="0"/>
              <a:cs typeface="Calibri" charset="0"/>
            </a:endParaRPr>
          </a:p>
        </p:txBody>
      </p:sp>
      <p:sp>
        <p:nvSpPr>
          <p:cNvPr id="33" name="Textfeld 8"/>
          <p:cNvSpPr txBox="1">
            <a:spLocks noChangeArrowheads="1"/>
          </p:cNvSpPr>
          <p:nvPr/>
        </p:nvSpPr>
        <p:spPr bwMode="auto">
          <a:xfrm>
            <a:off x="285750" y="14925"/>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Calibri"/>
                <a:cs typeface="Calibri"/>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a:t>Aktueller Projektstand</a:t>
            </a:r>
          </a:p>
        </p:txBody>
      </p:sp>
    </p:spTree>
    <p:extLst>
      <p:ext uri="{BB962C8B-B14F-4D97-AF65-F5344CB8AC3E}">
        <p14:creationId xmlns:p14="http://schemas.microsoft.com/office/powerpoint/2010/main" val="743165208"/>
      </p:ext>
    </p:extLst>
  </p:cSld>
  <p:clrMapOvr>
    <a:masterClrMapping/>
  </p:clrMapOvr>
  <p:transition advClick="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a:xfrm>
            <a:off x="1259540" y="2466307"/>
            <a:ext cx="6110951" cy="326701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l" defTabSz="457200" eaLnBrk="1" fontAlgn="auto" hangingPunct="1">
              <a:spcBef>
                <a:spcPts val="0"/>
              </a:spcBef>
              <a:spcAft>
                <a:spcPts val="0"/>
              </a:spcAft>
            </a:pPr>
            <a:r>
              <a:rPr lang="de-DE" sz="1800" b="1" u="sng" dirty="0">
                <a:solidFill>
                  <a:prstClr val="black">
                    <a:lumMod val="85000"/>
                    <a:lumOff val="15000"/>
                  </a:prstClr>
                </a:solidFill>
                <a:latin typeface="Calibri"/>
              </a:rPr>
              <a:t>Analyse, Konzeptionierung, Erprobung und Auswertung</a:t>
            </a:r>
          </a:p>
        </p:txBody>
      </p:sp>
      <p:sp>
        <p:nvSpPr>
          <p:cNvPr id="4" name="Rechteck 3"/>
          <p:cNvSpPr/>
          <p:nvPr/>
        </p:nvSpPr>
        <p:spPr>
          <a:xfrm>
            <a:off x="1259540" y="1658402"/>
            <a:ext cx="6114210" cy="690448"/>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sz="1800" b="1" u="sng" dirty="0">
                <a:solidFill>
                  <a:srgbClr val="FFFFFF"/>
                </a:solidFill>
                <a:latin typeface="Calibri"/>
                <a:cs typeface="Calibri"/>
              </a:rPr>
              <a:t>Projektleitung</a:t>
            </a:r>
          </a:p>
          <a:p>
            <a:pPr algn="l"/>
            <a:r>
              <a:rPr lang="de-DE" sz="1600" dirty="0" smtClean="0">
                <a:solidFill>
                  <a:srgbClr val="FFFFFF"/>
                </a:solidFill>
                <a:latin typeface="Calibri"/>
                <a:cs typeface="Calibri"/>
              </a:rPr>
              <a:t>WHKT      </a:t>
            </a:r>
            <a:endParaRPr lang="de-DE" sz="1600" dirty="0">
              <a:solidFill>
                <a:srgbClr val="FFFFFF"/>
              </a:solidFill>
              <a:latin typeface="Calibri"/>
              <a:cs typeface="Calibri"/>
            </a:endParaRPr>
          </a:p>
        </p:txBody>
      </p:sp>
      <p:sp>
        <p:nvSpPr>
          <p:cNvPr id="5" name="Rechteck 4"/>
          <p:cNvSpPr/>
          <p:nvPr/>
        </p:nvSpPr>
        <p:spPr>
          <a:xfrm>
            <a:off x="1259540" y="878998"/>
            <a:ext cx="6110951" cy="677742"/>
          </a:xfrm>
          <a:prstGeom prst="rect">
            <a:avLst/>
          </a:prstGeom>
          <a:solidFill>
            <a:srgbClr val="C5016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defTabSz="457200" eaLnBrk="1" fontAlgn="auto" hangingPunct="1">
              <a:spcBef>
                <a:spcPts val="0"/>
              </a:spcBef>
              <a:spcAft>
                <a:spcPts val="0"/>
              </a:spcAft>
            </a:pPr>
            <a:r>
              <a:rPr lang="de-DE" sz="1800" b="1" u="sng" dirty="0">
                <a:solidFill>
                  <a:srgbClr val="FFFFFF"/>
                </a:solidFill>
                <a:latin typeface="Calibri"/>
              </a:rPr>
              <a:t>Strategische </a:t>
            </a:r>
            <a:r>
              <a:rPr lang="de-DE" sz="1800" b="1" u="sng" dirty="0" smtClean="0">
                <a:solidFill>
                  <a:srgbClr val="FFFFFF"/>
                </a:solidFill>
                <a:latin typeface="Calibri"/>
              </a:rPr>
              <a:t>Steuerung und Kommunikation</a:t>
            </a:r>
            <a:endParaRPr lang="de-DE" sz="1800" b="1" u="sng" dirty="0">
              <a:solidFill>
                <a:srgbClr val="FFFFFF"/>
              </a:solidFill>
              <a:latin typeface="Calibri"/>
            </a:endParaRPr>
          </a:p>
          <a:p>
            <a:pPr algn="l" defTabSz="457200" eaLnBrk="1" fontAlgn="auto" hangingPunct="1">
              <a:spcBef>
                <a:spcPts val="0"/>
              </a:spcBef>
              <a:spcAft>
                <a:spcPts val="0"/>
              </a:spcAft>
            </a:pPr>
            <a:r>
              <a:rPr lang="de-DE" sz="1600" dirty="0" smtClean="0">
                <a:solidFill>
                  <a:srgbClr val="FFFFFF"/>
                </a:solidFill>
                <a:latin typeface="Calibri"/>
              </a:rPr>
              <a:t>DHKT und DIHK</a:t>
            </a:r>
            <a:endParaRPr lang="de-DE" sz="1600" dirty="0">
              <a:solidFill>
                <a:srgbClr val="FFFFFF"/>
              </a:solidFill>
              <a:latin typeface="Calibri"/>
            </a:endParaRPr>
          </a:p>
        </p:txBody>
      </p:sp>
      <p:sp>
        <p:nvSpPr>
          <p:cNvPr id="6" name="Rechteck 5"/>
          <p:cNvSpPr/>
          <p:nvPr/>
        </p:nvSpPr>
        <p:spPr>
          <a:xfrm>
            <a:off x="117589" y="878998"/>
            <a:ext cx="983077" cy="4854322"/>
          </a:xfrm>
          <a:prstGeom prst="rect">
            <a:avLst/>
          </a:prstGeom>
          <a:solidFill>
            <a:srgbClr val="297FD5"/>
          </a:solidFill>
          <a:ln>
            <a:noFill/>
          </a:ln>
        </p:spPr>
        <p:style>
          <a:lnRef idx="1">
            <a:schemeClr val="accent1"/>
          </a:lnRef>
          <a:fillRef idx="3">
            <a:schemeClr val="accent1"/>
          </a:fillRef>
          <a:effectRef idx="2">
            <a:schemeClr val="accent1"/>
          </a:effectRef>
          <a:fontRef idx="minor">
            <a:schemeClr val="lt1"/>
          </a:fontRef>
        </p:style>
        <p:txBody>
          <a:bodyPr rtlCol="0" anchor="t"/>
          <a:lstStyle/>
          <a:p>
            <a:pPr defTabSz="457200" eaLnBrk="1" fontAlgn="auto" hangingPunct="1">
              <a:spcBef>
                <a:spcPts val="0"/>
              </a:spcBef>
              <a:spcAft>
                <a:spcPts val="0"/>
              </a:spcAft>
            </a:pPr>
            <a:r>
              <a:rPr lang="de-DE" sz="1800" b="1" u="sng" dirty="0">
                <a:solidFill>
                  <a:schemeClr val="bg1"/>
                </a:solidFill>
                <a:latin typeface="Calibri"/>
              </a:rPr>
              <a:t>Projekt-beirat</a:t>
            </a:r>
          </a:p>
          <a:p>
            <a:pPr defTabSz="457200" eaLnBrk="1" fontAlgn="auto" hangingPunct="1">
              <a:spcBef>
                <a:spcPts val="0"/>
              </a:spcBef>
              <a:spcAft>
                <a:spcPts val="0"/>
              </a:spcAft>
            </a:pPr>
            <a:endParaRPr lang="de-DE" sz="1800" dirty="0">
              <a:solidFill>
                <a:schemeClr val="bg1"/>
              </a:solidFill>
              <a:latin typeface="Calibri"/>
            </a:endParaRPr>
          </a:p>
          <a:p>
            <a:pPr defTabSz="457200" eaLnBrk="1" fontAlgn="auto" hangingPunct="1">
              <a:spcBef>
                <a:spcPts val="0"/>
              </a:spcBef>
              <a:spcAft>
                <a:spcPts val="0"/>
              </a:spcAft>
            </a:pPr>
            <a:endParaRPr lang="de-DE" sz="1600" dirty="0" smtClean="0">
              <a:solidFill>
                <a:schemeClr val="bg1"/>
              </a:solidFill>
              <a:latin typeface="Calibri"/>
            </a:endParaRPr>
          </a:p>
          <a:p>
            <a:pPr defTabSz="457200" eaLnBrk="1" fontAlgn="auto" hangingPunct="1">
              <a:spcBef>
                <a:spcPts val="0"/>
              </a:spcBef>
              <a:spcAft>
                <a:spcPts val="0"/>
              </a:spcAft>
            </a:pPr>
            <a:endParaRPr lang="de-DE" sz="1600" dirty="0">
              <a:solidFill>
                <a:schemeClr val="bg1"/>
              </a:solidFill>
              <a:latin typeface="Calibri"/>
            </a:endParaRPr>
          </a:p>
          <a:p>
            <a:pPr defTabSz="457200" eaLnBrk="1" fontAlgn="auto" hangingPunct="1">
              <a:spcBef>
                <a:spcPts val="0"/>
              </a:spcBef>
              <a:spcAft>
                <a:spcPts val="0"/>
              </a:spcAft>
            </a:pPr>
            <a:r>
              <a:rPr lang="de-DE" sz="1600" dirty="0">
                <a:solidFill>
                  <a:schemeClr val="bg1"/>
                </a:solidFill>
                <a:latin typeface="Calibri"/>
              </a:rPr>
              <a:t>BMBF</a:t>
            </a:r>
          </a:p>
          <a:p>
            <a:pPr defTabSz="457200" eaLnBrk="1" fontAlgn="auto" hangingPunct="1">
              <a:spcBef>
                <a:spcPts val="0"/>
              </a:spcBef>
              <a:spcAft>
                <a:spcPts val="0"/>
              </a:spcAft>
            </a:pPr>
            <a:r>
              <a:rPr lang="de-DE" sz="1600" dirty="0" err="1">
                <a:solidFill>
                  <a:schemeClr val="bg1"/>
                </a:solidFill>
                <a:latin typeface="Calibri"/>
              </a:rPr>
              <a:t>BMWi</a:t>
            </a:r>
            <a:endParaRPr lang="de-DE" sz="1600" dirty="0">
              <a:solidFill>
                <a:schemeClr val="bg1"/>
              </a:solidFill>
              <a:latin typeface="Calibri"/>
            </a:endParaRPr>
          </a:p>
          <a:p>
            <a:pPr defTabSz="457200" eaLnBrk="1" fontAlgn="auto" hangingPunct="1">
              <a:spcBef>
                <a:spcPts val="0"/>
              </a:spcBef>
              <a:spcAft>
                <a:spcPts val="0"/>
              </a:spcAft>
            </a:pPr>
            <a:r>
              <a:rPr lang="de-DE" sz="1600" dirty="0">
                <a:solidFill>
                  <a:schemeClr val="bg1"/>
                </a:solidFill>
                <a:latin typeface="Calibri"/>
              </a:rPr>
              <a:t>BIBB</a:t>
            </a:r>
          </a:p>
          <a:p>
            <a:pPr defTabSz="457200" eaLnBrk="1" fontAlgn="auto" hangingPunct="1">
              <a:spcBef>
                <a:spcPts val="0"/>
              </a:spcBef>
              <a:spcAft>
                <a:spcPts val="0"/>
              </a:spcAft>
            </a:pPr>
            <a:r>
              <a:rPr lang="de-DE" sz="1600" dirty="0">
                <a:solidFill>
                  <a:schemeClr val="bg1"/>
                </a:solidFill>
                <a:latin typeface="Calibri"/>
              </a:rPr>
              <a:t>BDA</a:t>
            </a:r>
          </a:p>
          <a:p>
            <a:pPr defTabSz="457200" eaLnBrk="1" fontAlgn="auto" hangingPunct="1">
              <a:spcBef>
                <a:spcPts val="0"/>
              </a:spcBef>
              <a:spcAft>
                <a:spcPts val="0"/>
              </a:spcAft>
            </a:pPr>
            <a:r>
              <a:rPr lang="de-DE" sz="1600" dirty="0">
                <a:solidFill>
                  <a:schemeClr val="bg1"/>
                </a:solidFill>
                <a:latin typeface="Calibri"/>
              </a:rPr>
              <a:t>DGB</a:t>
            </a:r>
          </a:p>
          <a:p>
            <a:pPr defTabSz="457200" eaLnBrk="1" fontAlgn="auto" hangingPunct="1">
              <a:spcBef>
                <a:spcPts val="0"/>
              </a:spcBef>
              <a:spcAft>
                <a:spcPts val="0"/>
              </a:spcAft>
            </a:pPr>
            <a:r>
              <a:rPr lang="de-DE" sz="1600" dirty="0">
                <a:solidFill>
                  <a:schemeClr val="bg1"/>
                </a:solidFill>
                <a:latin typeface="Calibri"/>
              </a:rPr>
              <a:t>BA</a:t>
            </a:r>
          </a:p>
          <a:p>
            <a:pPr defTabSz="457200" eaLnBrk="1" fontAlgn="auto" hangingPunct="1">
              <a:spcBef>
                <a:spcPts val="0"/>
              </a:spcBef>
              <a:spcAft>
                <a:spcPts val="0"/>
              </a:spcAft>
            </a:pPr>
            <a:r>
              <a:rPr lang="de-DE" sz="1600" dirty="0">
                <a:solidFill>
                  <a:schemeClr val="bg1"/>
                </a:solidFill>
                <a:latin typeface="Calibri"/>
              </a:rPr>
              <a:t>KMK</a:t>
            </a:r>
          </a:p>
          <a:p>
            <a:pPr defTabSz="457200" eaLnBrk="1" fontAlgn="auto" hangingPunct="1">
              <a:spcBef>
                <a:spcPts val="0"/>
              </a:spcBef>
              <a:spcAft>
                <a:spcPts val="0"/>
              </a:spcAft>
            </a:pPr>
            <a:r>
              <a:rPr lang="de-DE" sz="1600" dirty="0">
                <a:solidFill>
                  <a:schemeClr val="bg1"/>
                </a:solidFill>
                <a:latin typeface="Calibri"/>
              </a:rPr>
              <a:t>WMK</a:t>
            </a:r>
          </a:p>
          <a:p>
            <a:pPr defTabSz="457200" eaLnBrk="1" fontAlgn="auto" hangingPunct="1">
              <a:spcBef>
                <a:spcPts val="0"/>
              </a:spcBef>
              <a:spcAft>
                <a:spcPts val="0"/>
              </a:spcAft>
            </a:pPr>
            <a:r>
              <a:rPr lang="de-DE" sz="1600" dirty="0">
                <a:solidFill>
                  <a:schemeClr val="bg1"/>
                </a:solidFill>
                <a:latin typeface="Calibri"/>
              </a:rPr>
              <a:t>IQ</a:t>
            </a:r>
          </a:p>
          <a:p>
            <a:pPr defTabSz="457200" eaLnBrk="1" fontAlgn="auto" hangingPunct="1">
              <a:spcBef>
                <a:spcPts val="0"/>
              </a:spcBef>
              <a:spcAft>
                <a:spcPts val="0"/>
              </a:spcAft>
            </a:pPr>
            <a:r>
              <a:rPr lang="de-DE" sz="1600" dirty="0">
                <a:solidFill>
                  <a:schemeClr val="bg1"/>
                </a:solidFill>
                <a:latin typeface="Calibri"/>
              </a:rPr>
              <a:t>FBH</a:t>
            </a:r>
          </a:p>
          <a:p>
            <a:pPr defTabSz="457200" eaLnBrk="1" fontAlgn="auto" hangingPunct="1">
              <a:spcBef>
                <a:spcPts val="0"/>
              </a:spcBef>
              <a:spcAft>
                <a:spcPts val="0"/>
              </a:spcAft>
            </a:pPr>
            <a:r>
              <a:rPr lang="de-DE" sz="1600" dirty="0">
                <a:solidFill>
                  <a:schemeClr val="bg1"/>
                </a:solidFill>
                <a:latin typeface="Calibri"/>
              </a:rPr>
              <a:t>DHKT</a:t>
            </a:r>
          </a:p>
          <a:p>
            <a:pPr defTabSz="457200" eaLnBrk="1" fontAlgn="auto" hangingPunct="1">
              <a:spcBef>
                <a:spcPts val="0"/>
              </a:spcBef>
              <a:spcAft>
                <a:spcPts val="0"/>
              </a:spcAft>
            </a:pPr>
            <a:r>
              <a:rPr lang="de-DE" sz="1600" dirty="0">
                <a:solidFill>
                  <a:schemeClr val="bg1"/>
                </a:solidFill>
                <a:latin typeface="Calibri"/>
              </a:rPr>
              <a:t>DIHK</a:t>
            </a:r>
          </a:p>
          <a:p>
            <a:pPr defTabSz="457200" eaLnBrk="1" fontAlgn="auto" hangingPunct="1">
              <a:spcBef>
                <a:spcPts val="0"/>
              </a:spcBef>
              <a:spcAft>
                <a:spcPts val="0"/>
              </a:spcAft>
            </a:pPr>
            <a:r>
              <a:rPr lang="de-DE" sz="1600" dirty="0">
                <a:solidFill>
                  <a:schemeClr val="bg1"/>
                </a:solidFill>
                <a:latin typeface="Calibri"/>
              </a:rPr>
              <a:t>WHKT</a:t>
            </a:r>
          </a:p>
        </p:txBody>
      </p:sp>
      <p:sp>
        <p:nvSpPr>
          <p:cNvPr id="7" name="Rechteck 6"/>
          <p:cNvSpPr/>
          <p:nvPr/>
        </p:nvSpPr>
        <p:spPr>
          <a:xfrm>
            <a:off x="1320010" y="306895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IHK </a:t>
            </a:r>
            <a:endParaRPr lang="de-DE" sz="1600" dirty="0">
              <a:solidFill>
                <a:srgbClr val="FFFFFF"/>
              </a:solidFill>
              <a:latin typeface="Calibri"/>
              <a:cs typeface="Calibri"/>
            </a:endParaRPr>
          </a:p>
          <a:p>
            <a:r>
              <a:rPr lang="de-DE" sz="1600" dirty="0">
                <a:solidFill>
                  <a:srgbClr val="FFFFFF"/>
                </a:solidFill>
                <a:latin typeface="Calibri"/>
                <a:cs typeface="Calibri"/>
              </a:rPr>
              <a:t>München und Oberbayern</a:t>
            </a:r>
          </a:p>
        </p:txBody>
      </p:sp>
      <p:sp>
        <p:nvSpPr>
          <p:cNvPr id="8" name="Rechteck 7"/>
          <p:cNvSpPr/>
          <p:nvPr/>
        </p:nvSpPr>
        <p:spPr>
          <a:xfrm>
            <a:off x="1320010" y="443714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IHK </a:t>
            </a:r>
            <a:endParaRPr lang="de-DE" sz="1600" dirty="0">
              <a:solidFill>
                <a:srgbClr val="FFFFFF"/>
              </a:solidFill>
              <a:latin typeface="Calibri"/>
              <a:cs typeface="Calibri"/>
            </a:endParaRPr>
          </a:p>
          <a:p>
            <a:r>
              <a:rPr lang="de-DE" sz="1600" dirty="0">
                <a:solidFill>
                  <a:srgbClr val="FFFFFF"/>
                </a:solidFill>
                <a:latin typeface="Calibri"/>
                <a:cs typeface="Calibri"/>
              </a:rPr>
              <a:t>Köln</a:t>
            </a:r>
          </a:p>
        </p:txBody>
      </p:sp>
      <p:sp>
        <p:nvSpPr>
          <p:cNvPr id="9" name="Rechteck 8"/>
          <p:cNvSpPr/>
          <p:nvPr/>
        </p:nvSpPr>
        <p:spPr>
          <a:xfrm>
            <a:off x="2880774" y="306895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IHK</a:t>
            </a:r>
            <a:endParaRPr lang="de-DE" sz="1600" dirty="0">
              <a:solidFill>
                <a:srgbClr val="FFFFFF"/>
              </a:solidFill>
              <a:latin typeface="Calibri"/>
              <a:cs typeface="Calibri"/>
            </a:endParaRPr>
          </a:p>
          <a:p>
            <a:r>
              <a:rPr lang="de-DE" sz="1600" dirty="0">
                <a:solidFill>
                  <a:srgbClr val="FFFFFF"/>
                </a:solidFill>
                <a:latin typeface="Calibri"/>
                <a:cs typeface="Calibri"/>
              </a:rPr>
              <a:t>Halle-Dessau</a:t>
            </a:r>
          </a:p>
        </p:txBody>
      </p:sp>
      <p:sp>
        <p:nvSpPr>
          <p:cNvPr id="10" name="Rechteck 9"/>
          <p:cNvSpPr/>
          <p:nvPr/>
        </p:nvSpPr>
        <p:spPr>
          <a:xfrm>
            <a:off x="2880774" y="443714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IHK </a:t>
            </a:r>
          </a:p>
          <a:p>
            <a:r>
              <a:rPr lang="de-DE" sz="1600" dirty="0" smtClean="0">
                <a:solidFill>
                  <a:srgbClr val="FFFFFF"/>
                </a:solidFill>
                <a:latin typeface="Calibri"/>
                <a:cs typeface="Calibri"/>
              </a:rPr>
              <a:t>Region </a:t>
            </a:r>
            <a:r>
              <a:rPr lang="de-DE" sz="1600" dirty="0">
                <a:solidFill>
                  <a:srgbClr val="FFFFFF"/>
                </a:solidFill>
                <a:latin typeface="Calibri"/>
                <a:cs typeface="Calibri"/>
              </a:rPr>
              <a:t>Stuttgart</a:t>
            </a:r>
          </a:p>
        </p:txBody>
      </p:sp>
      <p:sp>
        <p:nvSpPr>
          <p:cNvPr id="11" name="Rechteck 10"/>
          <p:cNvSpPr/>
          <p:nvPr/>
        </p:nvSpPr>
        <p:spPr>
          <a:xfrm>
            <a:off x="4441538" y="306895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HWK München </a:t>
            </a:r>
            <a:r>
              <a:rPr lang="de-DE" sz="1600" dirty="0">
                <a:solidFill>
                  <a:srgbClr val="FFFFFF"/>
                </a:solidFill>
                <a:latin typeface="Calibri"/>
                <a:cs typeface="Calibri"/>
              </a:rPr>
              <a:t>und Oberbayern</a:t>
            </a:r>
          </a:p>
        </p:txBody>
      </p:sp>
      <p:sp>
        <p:nvSpPr>
          <p:cNvPr id="12" name="Rechteck 11"/>
          <p:cNvSpPr/>
          <p:nvPr/>
        </p:nvSpPr>
        <p:spPr>
          <a:xfrm>
            <a:off x="4441538" y="443714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HWK</a:t>
            </a:r>
          </a:p>
          <a:p>
            <a:r>
              <a:rPr lang="de-DE" sz="1600" dirty="0" smtClean="0">
                <a:solidFill>
                  <a:srgbClr val="FFFFFF"/>
                </a:solidFill>
                <a:latin typeface="Calibri"/>
                <a:cs typeface="Calibri"/>
              </a:rPr>
              <a:t>Münster</a:t>
            </a:r>
            <a:endParaRPr lang="de-DE" sz="1600" dirty="0">
              <a:solidFill>
                <a:srgbClr val="FFFFFF"/>
              </a:solidFill>
              <a:latin typeface="Calibri"/>
              <a:cs typeface="Calibri"/>
            </a:endParaRPr>
          </a:p>
        </p:txBody>
      </p:sp>
      <p:sp>
        <p:nvSpPr>
          <p:cNvPr id="13" name="Rechteck 12"/>
          <p:cNvSpPr/>
          <p:nvPr/>
        </p:nvSpPr>
        <p:spPr>
          <a:xfrm>
            <a:off x="6002301" y="306895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HWK</a:t>
            </a:r>
          </a:p>
          <a:p>
            <a:r>
              <a:rPr lang="de-DE" sz="1600" dirty="0" smtClean="0">
                <a:solidFill>
                  <a:srgbClr val="FFFFFF"/>
                </a:solidFill>
                <a:latin typeface="Calibri"/>
                <a:cs typeface="Calibri"/>
              </a:rPr>
              <a:t>Dresden</a:t>
            </a:r>
            <a:endParaRPr lang="de-DE" sz="1600" dirty="0">
              <a:solidFill>
                <a:srgbClr val="FFFFFF"/>
              </a:solidFill>
              <a:latin typeface="Calibri"/>
              <a:cs typeface="Calibri"/>
            </a:endParaRPr>
          </a:p>
        </p:txBody>
      </p:sp>
      <p:sp>
        <p:nvSpPr>
          <p:cNvPr id="14" name="Rechteck 13"/>
          <p:cNvSpPr/>
          <p:nvPr/>
        </p:nvSpPr>
        <p:spPr>
          <a:xfrm>
            <a:off x="6002301" y="4437140"/>
            <a:ext cx="1309098" cy="1080150"/>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600" dirty="0" smtClean="0">
                <a:solidFill>
                  <a:srgbClr val="FFFFFF"/>
                </a:solidFill>
                <a:latin typeface="Calibri"/>
                <a:cs typeface="Calibri"/>
              </a:rPr>
              <a:t>HWK</a:t>
            </a:r>
          </a:p>
          <a:p>
            <a:r>
              <a:rPr lang="de-DE" sz="1600" dirty="0" smtClean="0">
                <a:solidFill>
                  <a:srgbClr val="FFFFFF"/>
                </a:solidFill>
                <a:latin typeface="Calibri"/>
                <a:cs typeface="Calibri"/>
              </a:rPr>
              <a:t>Hannover</a:t>
            </a:r>
            <a:endParaRPr lang="de-DE" sz="1600" dirty="0">
              <a:solidFill>
                <a:srgbClr val="FFFFFF"/>
              </a:solidFill>
              <a:latin typeface="Calibri"/>
              <a:cs typeface="Calibri"/>
            </a:endParaRPr>
          </a:p>
        </p:txBody>
      </p:sp>
      <p:sp>
        <p:nvSpPr>
          <p:cNvPr id="15" name="Rechteck 14"/>
          <p:cNvSpPr/>
          <p:nvPr/>
        </p:nvSpPr>
        <p:spPr>
          <a:xfrm>
            <a:off x="7596420" y="1658402"/>
            <a:ext cx="1352268" cy="4074918"/>
          </a:xfrm>
          <a:prstGeom prst="rect">
            <a:avLst/>
          </a:prstGeom>
          <a:solidFill>
            <a:srgbClr val="BBCD0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800" b="1" u="sng" dirty="0">
                <a:solidFill>
                  <a:srgbClr val="FFFFFF"/>
                </a:solidFill>
                <a:latin typeface="Calibri"/>
                <a:cs typeface="Calibri"/>
              </a:rPr>
              <a:t>Wissen-</a:t>
            </a:r>
            <a:r>
              <a:rPr lang="de-DE" sz="1800" b="1" u="sng" dirty="0" err="1">
                <a:solidFill>
                  <a:srgbClr val="FFFFFF"/>
                </a:solidFill>
                <a:latin typeface="Calibri"/>
                <a:cs typeface="Calibri"/>
              </a:rPr>
              <a:t>schaftliche</a:t>
            </a:r>
            <a:r>
              <a:rPr lang="de-DE" sz="1800" b="1" u="sng" dirty="0">
                <a:solidFill>
                  <a:srgbClr val="FFFFFF"/>
                </a:solidFill>
                <a:latin typeface="Calibri"/>
                <a:cs typeface="Calibri"/>
              </a:rPr>
              <a:t> Begleitung und Beratung</a:t>
            </a:r>
          </a:p>
          <a:p>
            <a:endParaRPr lang="de-DE" sz="1600" dirty="0">
              <a:solidFill>
                <a:srgbClr val="FFFFFF"/>
              </a:solidFill>
              <a:latin typeface="Calibri"/>
              <a:cs typeface="Calibri"/>
            </a:endParaRPr>
          </a:p>
          <a:p>
            <a:r>
              <a:rPr lang="de-DE" sz="1600" dirty="0">
                <a:solidFill>
                  <a:srgbClr val="FFFFFF"/>
                </a:solidFill>
                <a:latin typeface="Calibri"/>
                <a:cs typeface="Calibri"/>
              </a:rPr>
              <a:t>Forschungs-institut für Berufsbildung im Handwerk </a:t>
            </a:r>
            <a:r>
              <a:rPr lang="de-DE" sz="1600" dirty="0" smtClean="0">
                <a:solidFill>
                  <a:srgbClr val="FFFFFF"/>
                </a:solidFill>
                <a:latin typeface="Calibri"/>
                <a:cs typeface="Calibri"/>
              </a:rPr>
              <a:t>(FBH) an der</a:t>
            </a:r>
            <a:br>
              <a:rPr lang="de-DE" sz="1600" dirty="0" smtClean="0">
                <a:solidFill>
                  <a:srgbClr val="FFFFFF"/>
                </a:solidFill>
                <a:latin typeface="Calibri"/>
                <a:cs typeface="Calibri"/>
              </a:rPr>
            </a:br>
            <a:r>
              <a:rPr lang="de-DE" sz="1600" dirty="0" smtClean="0">
                <a:solidFill>
                  <a:srgbClr val="FFFFFF"/>
                </a:solidFill>
                <a:latin typeface="Calibri"/>
                <a:cs typeface="Calibri"/>
              </a:rPr>
              <a:t>Uni zu Köln</a:t>
            </a:r>
            <a:endParaRPr lang="de-DE" sz="1600" dirty="0">
              <a:solidFill>
                <a:srgbClr val="FFFFFF"/>
              </a:solidFill>
              <a:latin typeface="Calibri"/>
              <a:cs typeface="Calibri"/>
            </a:endParaRPr>
          </a:p>
        </p:txBody>
      </p:sp>
      <p:sp>
        <p:nvSpPr>
          <p:cNvPr id="16" name="Textfeld 8"/>
          <p:cNvSpPr txBox="1">
            <a:spLocks noChangeArrowheads="1"/>
          </p:cNvSpPr>
          <p:nvPr/>
        </p:nvSpPr>
        <p:spPr bwMode="auto">
          <a:xfrm>
            <a:off x="285750" y="30108"/>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Calibri"/>
                <a:cs typeface="Calibri"/>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a:t>Projektorganisation</a:t>
            </a:r>
          </a:p>
        </p:txBody>
      </p:sp>
    </p:spTree>
    <p:extLst>
      <p:ext uri="{BB962C8B-B14F-4D97-AF65-F5344CB8AC3E}">
        <p14:creationId xmlns:p14="http://schemas.microsoft.com/office/powerpoint/2010/main" val="253984934"/>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1" y="14926"/>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Arial" charset="0"/>
                <a:cs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smtClean="0"/>
              <a:t>Zielgruppe</a:t>
            </a:r>
            <a:endParaRPr lang="de-DE" dirty="0"/>
          </a:p>
        </p:txBody>
      </p:sp>
      <p:sp>
        <p:nvSpPr>
          <p:cNvPr id="2" name="Rechteck 1"/>
          <p:cNvSpPr/>
          <p:nvPr/>
        </p:nvSpPr>
        <p:spPr>
          <a:xfrm>
            <a:off x="179389" y="469339"/>
            <a:ext cx="8964611" cy="5853910"/>
          </a:xfrm>
          <a:prstGeom prst="rect">
            <a:avLst/>
          </a:prstGeom>
        </p:spPr>
        <p:txBody>
          <a:bodyPr wrap="square">
            <a:spAutoFit/>
          </a:bodyPr>
          <a:lstStyle/>
          <a:p>
            <a:pPr algn="l">
              <a:lnSpc>
                <a:spcPct val="130000"/>
              </a:lnSpc>
            </a:pPr>
            <a:r>
              <a:rPr lang="de-DE" sz="2000" b="1" kern="0" dirty="0" smtClean="0">
                <a:solidFill>
                  <a:srgbClr val="1D0F5B"/>
                </a:solidFill>
                <a:latin typeface="Calibri"/>
                <a:ea typeface="+mn-ea"/>
                <a:cs typeface="+mn-cs"/>
              </a:rPr>
              <a:t>Das zu entwickelnde Validierungsverfahren richtet sich an Personen</a:t>
            </a:r>
            <a:endParaRPr lang="de-DE" sz="2000" b="1" kern="0" dirty="0">
              <a:solidFill>
                <a:srgbClr val="1D0F5B"/>
              </a:solidFill>
              <a:latin typeface="Calibri"/>
              <a:ea typeface="+mn-ea"/>
              <a:cs typeface="+mn-cs"/>
            </a:endParaRPr>
          </a:p>
          <a:p>
            <a:pPr marL="342900" indent="-342900" algn="l">
              <a:lnSpc>
                <a:spcPct val="130000"/>
              </a:lnSpc>
              <a:buClr>
                <a:srgbClr val="C5016B"/>
              </a:buClr>
              <a:buFont typeface="Wingdings" charset="2"/>
              <a:buChar char="§"/>
              <a:defRPr/>
            </a:pPr>
            <a:r>
              <a:rPr lang="de-DE" sz="2000" kern="0" dirty="0" smtClean="0">
                <a:solidFill>
                  <a:sysClr val="windowText" lastClr="000000">
                    <a:lumMod val="85000"/>
                    <a:lumOff val="15000"/>
                  </a:sysClr>
                </a:solidFill>
                <a:latin typeface="Calibri"/>
              </a:rPr>
              <a:t>die </a:t>
            </a:r>
            <a:r>
              <a:rPr lang="de-DE" sz="2000" kern="0" dirty="0">
                <a:solidFill>
                  <a:sysClr val="windowText" lastClr="000000">
                    <a:lumMod val="85000"/>
                    <a:lumOff val="15000"/>
                  </a:sysClr>
                </a:solidFill>
                <a:latin typeface="Calibri"/>
              </a:rPr>
              <a:t>unabhängig von ihrem </a:t>
            </a:r>
            <a:r>
              <a:rPr lang="de-DE" sz="2000" kern="0" dirty="0" smtClean="0">
                <a:solidFill>
                  <a:sysClr val="windowText" lastClr="000000">
                    <a:lumMod val="85000"/>
                    <a:lumOff val="15000"/>
                  </a:sysClr>
                </a:solidFill>
                <a:latin typeface="Calibri"/>
              </a:rPr>
              <a:t>Beschäftigungsstatus</a:t>
            </a:r>
            <a:endParaRPr lang="de-DE" sz="1400" kern="0" dirty="0">
              <a:solidFill>
                <a:sysClr val="windowText" lastClr="000000">
                  <a:lumMod val="85000"/>
                  <a:lumOff val="15000"/>
                </a:sysClr>
              </a:solidFill>
              <a:latin typeface="Calibri"/>
            </a:endParaRPr>
          </a:p>
          <a:p>
            <a:pPr marL="342900" indent="-342900" algn="l">
              <a:lnSpc>
                <a:spcPct val="130000"/>
              </a:lnSpc>
              <a:buClr>
                <a:srgbClr val="C5016B"/>
              </a:buClr>
              <a:buFont typeface="Wingdings" charset="2"/>
              <a:buChar char="§"/>
              <a:defRPr/>
            </a:pPr>
            <a:r>
              <a:rPr lang="de-DE" sz="2000" kern="0" dirty="0">
                <a:solidFill>
                  <a:sysClr val="windowText" lastClr="000000">
                    <a:lumMod val="85000"/>
                    <a:lumOff val="15000"/>
                  </a:sysClr>
                </a:solidFill>
                <a:latin typeface="Calibri"/>
              </a:rPr>
              <a:t>beruflich relevante Kompetenzen </a:t>
            </a:r>
            <a:endParaRPr lang="de-DE" sz="2000" kern="0" dirty="0" smtClean="0">
              <a:solidFill>
                <a:sysClr val="windowText" lastClr="000000">
                  <a:lumMod val="85000"/>
                  <a:lumOff val="15000"/>
                </a:sysClr>
              </a:solidFill>
              <a:latin typeface="Calibri"/>
            </a:endParaRPr>
          </a:p>
          <a:p>
            <a:pPr marL="342900" indent="-342900" algn="l">
              <a:lnSpc>
                <a:spcPct val="130000"/>
              </a:lnSpc>
              <a:buClr>
                <a:srgbClr val="C5016B"/>
              </a:buClr>
              <a:buFont typeface="Wingdings" charset="2"/>
              <a:buChar char="§"/>
              <a:defRPr/>
            </a:pPr>
            <a:r>
              <a:rPr lang="de-DE" sz="2000" kern="0" dirty="0" smtClean="0">
                <a:solidFill>
                  <a:sysClr val="windowText" lastClr="000000">
                    <a:lumMod val="85000"/>
                    <a:lumOff val="15000"/>
                  </a:sysClr>
                </a:solidFill>
                <a:latin typeface="Calibri"/>
              </a:rPr>
              <a:t>im </a:t>
            </a:r>
            <a:r>
              <a:rPr lang="de-DE" sz="2000" kern="0" dirty="0">
                <a:solidFill>
                  <a:sysClr val="windowText" lastClr="000000">
                    <a:lumMod val="85000"/>
                    <a:lumOff val="15000"/>
                  </a:sysClr>
                </a:solidFill>
                <a:latin typeface="Calibri"/>
              </a:rPr>
              <a:t>In- </a:t>
            </a:r>
            <a:r>
              <a:rPr lang="de-DE" sz="2000" kern="0" dirty="0" smtClean="0">
                <a:solidFill>
                  <a:sysClr val="windowText" lastClr="000000">
                    <a:lumMod val="85000"/>
                    <a:lumOff val="15000"/>
                  </a:sysClr>
                </a:solidFill>
                <a:latin typeface="Calibri"/>
              </a:rPr>
              <a:t>und/oder </a:t>
            </a:r>
            <a:r>
              <a:rPr lang="de-DE" sz="2000" kern="0" dirty="0">
                <a:solidFill>
                  <a:sysClr val="windowText" lastClr="000000">
                    <a:lumMod val="85000"/>
                    <a:lumOff val="15000"/>
                  </a:sysClr>
                </a:solidFill>
                <a:latin typeface="Calibri"/>
              </a:rPr>
              <a:t>Ausland erworben </a:t>
            </a:r>
            <a:r>
              <a:rPr lang="de-DE" sz="2000" kern="0" dirty="0" smtClean="0">
                <a:solidFill>
                  <a:sysClr val="windowText" lastClr="000000">
                    <a:lumMod val="85000"/>
                    <a:lumOff val="15000"/>
                  </a:sysClr>
                </a:solidFill>
                <a:latin typeface="Calibri"/>
              </a:rPr>
              <a:t>haben</a:t>
            </a:r>
          </a:p>
          <a:p>
            <a:pPr marL="342900" indent="-342900" algn="l">
              <a:lnSpc>
                <a:spcPct val="130000"/>
              </a:lnSpc>
              <a:buClr>
                <a:srgbClr val="C5016B"/>
              </a:buClr>
              <a:buFont typeface="Wingdings" charset="2"/>
              <a:buChar char="§"/>
              <a:defRPr/>
            </a:pPr>
            <a:r>
              <a:rPr lang="de-DE" sz="2000" kern="0" dirty="0">
                <a:solidFill>
                  <a:schemeClr val="tx1">
                    <a:lumMod val="75000"/>
                    <a:lumOff val="25000"/>
                  </a:schemeClr>
                </a:solidFill>
                <a:latin typeface="Calibri"/>
              </a:rPr>
              <a:t>diese aber nicht durch einen Berufsabschluss nachweisen können.</a:t>
            </a:r>
          </a:p>
          <a:p>
            <a:pPr algn="l">
              <a:lnSpc>
                <a:spcPct val="130000"/>
              </a:lnSpc>
              <a:buClr>
                <a:srgbClr val="C5016B"/>
              </a:buClr>
              <a:defRPr/>
            </a:pPr>
            <a:r>
              <a:rPr lang="de-DE" sz="2000" kern="0" dirty="0" smtClean="0">
                <a:solidFill>
                  <a:schemeClr val="tx1">
                    <a:lumMod val="75000"/>
                    <a:lumOff val="25000"/>
                  </a:schemeClr>
                </a:solidFill>
                <a:latin typeface="Calibri"/>
              </a:rPr>
              <a:t/>
            </a:r>
            <a:br>
              <a:rPr lang="de-DE" sz="2000" kern="0" dirty="0" smtClean="0">
                <a:solidFill>
                  <a:schemeClr val="tx1">
                    <a:lumMod val="75000"/>
                    <a:lumOff val="25000"/>
                  </a:schemeClr>
                </a:solidFill>
                <a:latin typeface="Calibri"/>
              </a:rPr>
            </a:br>
            <a:r>
              <a:rPr lang="de-DE" sz="2000" kern="0" dirty="0" smtClean="0">
                <a:solidFill>
                  <a:schemeClr val="tx1">
                    <a:lumMod val="75000"/>
                    <a:lumOff val="25000"/>
                  </a:schemeClr>
                </a:solidFill>
                <a:latin typeface="Calibri"/>
              </a:rPr>
              <a:t>Dazu </a:t>
            </a:r>
            <a:r>
              <a:rPr lang="de-DE" sz="2000" kern="0" dirty="0">
                <a:solidFill>
                  <a:schemeClr val="tx1">
                    <a:lumMod val="75000"/>
                    <a:lumOff val="25000"/>
                  </a:schemeClr>
                </a:solidFill>
                <a:latin typeface="Calibri"/>
              </a:rPr>
              <a:t>gehören </a:t>
            </a:r>
            <a:endParaRPr lang="de-DE" sz="2000" kern="0" dirty="0" smtClean="0">
              <a:solidFill>
                <a:schemeClr val="tx1">
                  <a:lumMod val="75000"/>
                  <a:lumOff val="25000"/>
                </a:schemeClr>
              </a:solidFill>
              <a:latin typeface="Calibri"/>
            </a:endParaRPr>
          </a:p>
          <a:p>
            <a:pPr marL="342900" indent="-342900" algn="l">
              <a:lnSpc>
                <a:spcPct val="130000"/>
              </a:lnSpc>
              <a:buClr>
                <a:srgbClr val="C5016B"/>
              </a:buClr>
              <a:buFont typeface="Wingdings" charset="2"/>
              <a:buChar char="§"/>
              <a:defRPr/>
            </a:pPr>
            <a:r>
              <a:rPr lang="de-DE" sz="2000" kern="0" dirty="0">
                <a:solidFill>
                  <a:sysClr val="windowText" lastClr="000000">
                    <a:lumMod val="85000"/>
                    <a:lumOff val="15000"/>
                  </a:sysClr>
                </a:solidFill>
                <a:latin typeface="Calibri"/>
              </a:rPr>
              <a:t>Personen ohne </a:t>
            </a:r>
            <a:r>
              <a:rPr lang="de-DE" sz="2000" kern="0" dirty="0" smtClean="0">
                <a:solidFill>
                  <a:sysClr val="windowText" lastClr="000000">
                    <a:lumMod val="85000"/>
                    <a:lumOff val="15000"/>
                  </a:sysClr>
                </a:solidFill>
                <a:latin typeface="Calibri"/>
              </a:rPr>
              <a:t>Berufsabschluss</a:t>
            </a:r>
            <a:endParaRPr lang="de-DE" sz="2000" kern="0" dirty="0">
              <a:solidFill>
                <a:sysClr val="windowText" lastClr="000000">
                  <a:lumMod val="85000"/>
                  <a:lumOff val="15000"/>
                </a:sysClr>
              </a:solidFill>
              <a:latin typeface="Calibri"/>
            </a:endParaRPr>
          </a:p>
          <a:p>
            <a:pPr marL="342900" indent="-342900" algn="l">
              <a:lnSpc>
                <a:spcPct val="130000"/>
              </a:lnSpc>
              <a:buClr>
                <a:srgbClr val="C5016B"/>
              </a:buClr>
              <a:buFont typeface="Wingdings" charset="2"/>
              <a:buChar char="§"/>
              <a:defRPr/>
            </a:pPr>
            <a:r>
              <a:rPr lang="de-DE" sz="2000" kern="0" dirty="0" smtClean="0">
                <a:solidFill>
                  <a:sysClr val="windowText" lastClr="000000">
                    <a:lumMod val="85000"/>
                    <a:lumOff val="15000"/>
                  </a:sysClr>
                </a:solidFill>
                <a:latin typeface="Calibri"/>
              </a:rPr>
              <a:t>Personen </a:t>
            </a:r>
            <a:r>
              <a:rPr lang="de-DE" sz="2000" kern="0" dirty="0">
                <a:solidFill>
                  <a:sysClr val="windowText" lastClr="000000">
                    <a:lumMod val="85000"/>
                    <a:lumOff val="15000"/>
                  </a:sysClr>
                </a:solidFill>
                <a:latin typeface="Calibri"/>
              </a:rPr>
              <a:t>mit Berufsabschluss, die aber in einem anderen Beruf tätig sind. </a:t>
            </a:r>
            <a:br>
              <a:rPr lang="de-DE" sz="2000" kern="0" dirty="0">
                <a:solidFill>
                  <a:sysClr val="windowText" lastClr="000000">
                    <a:lumMod val="85000"/>
                    <a:lumOff val="15000"/>
                  </a:sysClr>
                </a:solidFill>
                <a:latin typeface="Calibri"/>
              </a:rPr>
            </a:br>
            <a:endParaRPr lang="de-DE" sz="2000" kern="0" dirty="0">
              <a:solidFill>
                <a:sysClr val="windowText" lastClr="000000">
                  <a:lumMod val="85000"/>
                  <a:lumOff val="15000"/>
                </a:sysClr>
              </a:solidFill>
              <a:latin typeface="Calibri"/>
            </a:endParaRPr>
          </a:p>
          <a:p>
            <a:pPr algn="l">
              <a:lnSpc>
                <a:spcPct val="130000"/>
              </a:lnSpc>
              <a:buClr>
                <a:srgbClr val="C5016B"/>
              </a:buClr>
              <a:defRPr/>
            </a:pPr>
            <a:r>
              <a:rPr lang="de-DE" sz="2000" kern="0" dirty="0" smtClean="0">
                <a:solidFill>
                  <a:sysClr val="windowText" lastClr="000000">
                    <a:lumMod val="85000"/>
                    <a:lumOff val="15000"/>
                  </a:sysClr>
                </a:solidFill>
                <a:latin typeface="Calibri"/>
              </a:rPr>
              <a:t>(Personen </a:t>
            </a:r>
            <a:r>
              <a:rPr lang="de-DE" sz="2000" kern="0" dirty="0">
                <a:solidFill>
                  <a:sysClr val="windowText" lastClr="000000">
                    <a:lumMod val="85000"/>
                    <a:lumOff val="15000"/>
                  </a:sysClr>
                </a:solidFill>
                <a:latin typeface="Calibri"/>
              </a:rPr>
              <a:t>mit Teilqualifikationen / </a:t>
            </a:r>
            <a:r>
              <a:rPr lang="de-DE" sz="2000" kern="0" dirty="0" smtClean="0">
                <a:solidFill>
                  <a:sysClr val="windowText" lastClr="000000">
                    <a:lumMod val="85000"/>
                    <a:lumOff val="15000"/>
                  </a:sysClr>
                </a:solidFill>
                <a:latin typeface="Calibri"/>
              </a:rPr>
              <a:t>auf Facharbeiterebene / auf Fortbildungsebene)</a:t>
            </a:r>
            <a:br>
              <a:rPr lang="de-DE" sz="2000" kern="0" dirty="0" smtClean="0">
                <a:solidFill>
                  <a:sysClr val="windowText" lastClr="000000">
                    <a:lumMod val="85000"/>
                    <a:lumOff val="15000"/>
                  </a:sysClr>
                </a:solidFill>
                <a:latin typeface="Calibri"/>
              </a:rPr>
            </a:br>
            <a:endParaRPr lang="de-DE" sz="800" kern="0" dirty="0" smtClean="0">
              <a:solidFill>
                <a:sysClr val="windowText" lastClr="000000">
                  <a:lumMod val="85000"/>
                  <a:lumOff val="15000"/>
                </a:sysClr>
              </a:solidFill>
              <a:latin typeface="Calibri"/>
            </a:endParaRPr>
          </a:p>
          <a:p>
            <a:pPr algn="l">
              <a:lnSpc>
                <a:spcPct val="130000"/>
              </a:lnSpc>
              <a:buClr>
                <a:srgbClr val="C5016B"/>
              </a:buClr>
              <a:defRPr/>
            </a:pPr>
            <a:r>
              <a:rPr lang="de-DE" sz="2000" kern="0" dirty="0" smtClean="0">
                <a:solidFill>
                  <a:sysClr val="windowText" lastClr="000000">
                    <a:lumMod val="85000"/>
                    <a:lumOff val="15000"/>
                  </a:sysClr>
                </a:solidFill>
                <a:latin typeface="Calibri"/>
              </a:rPr>
              <a:t>(Ausbildung durchlaufen, aber Prüfungsangst – Krankenschwester nach Familienzeit im Handel tätig – durch Jobs zur Handlungskompetenz in der Metallverarbeitung – im Bildungssystem gescheitert, aber erfolgreicher Unternehmer im Export) </a:t>
            </a:r>
            <a:endParaRPr lang="de-DE" sz="2000" kern="0" dirty="0">
              <a:solidFill>
                <a:sysClr val="windowText" lastClr="000000">
                  <a:lumMod val="85000"/>
                  <a:lumOff val="15000"/>
                </a:sysClr>
              </a:solidFill>
              <a:latin typeface="Calibri"/>
            </a:endParaRPr>
          </a:p>
        </p:txBody>
      </p:sp>
    </p:spTree>
    <p:extLst>
      <p:ext uri="{BB962C8B-B14F-4D97-AF65-F5344CB8AC3E}">
        <p14:creationId xmlns:p14="http://schemas.microsoft.com/office/powerpoint/2010/main" val="2229089577"/>
      </p:ext>
    </p:extLst>
  </p:cSld>
  <p:clrMapOvr>
    <a:masterClrMapping/>
  </p:clrMapOvr>
  <p:transition advClick="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285751" y="14926"/>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Arial" charset="0"/>
                <a:cs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smtClean="0"/>
              <a:t>Zulassungsvoraussetzungen</a:t>
            </a:r>
            <a:endParaRPr lang="de-DE" dirty="0"/>
          </a:p>
        </p:txBody>
      </p:sp>
      <p:sp>
        <p:nvSpPr>
          <p:cNvPr id="2" name="Rechteck 1"/>
          <p:cNvSpPr/>
          <p:nvPr/>
        </p:nvSpPr>
        <p:spPr>
          <a:xfrm>
            <a:off x="179389" y="469339"/>
            <a:ext cx="8964611" cy="4401205"/>
          </a:xfrm>
          <a:prstGeom prst="rect">
            <a:avLst/>
          </a:prstGeom>
        </p:spPr>
        <p:txBody>
          <a:bodyPr wrap="square">
            <a:spAutoFit/>
          </a:bodyPr>
          <a:lstStyle/>
          <a:p>
            <a:pPr lvl="0" algn="l">
              <a:lnSpc>
                <a:spcPct val="200000"/>
              </a:lnSpc>
            </a:pPr>
            <a:r>
              <a:rPr lang="de-DE" sz="2000" b="1" kern="0" dirty="0">
                <a:solidFill>
                  <a:srgbClr val="1D0F5B"/>
                </a:solidFill>
                <a:latin typeface="Calibri"/>
                <a:ea typeface="+mn-ea"/>
                <a:cs typeface="+mn-cs"/>
              </a:rPr>
              <a:t>Am Validierungsverfahren können Personen teilnehmen, </a:t>
            </a:r>
            <a:r>
              <a:rPr lang="de-DE" sz="2000" b="1" kern="0" dirty="0" smtClean="0">
                <a:solidFill>
                  <a:srgbClr val="1D0F5B"/>
                </a:solidFill>
                <a:latin typeface="Calibri"/>
                <a:ea typeface="+mn-ea"/>
                <a:cs typeface="+mn-cs"/>
              </a:rPr>
              <a:t>die</a:t>
            </a:r>
            <a:endParaRPr lang="de-DE" sz="2000" b="1" kern="0" dirty="0">
              <a:solidFill>
                <a:srgbClr val="1D0F5B"/>
              </a:solidFill>
              <a:latin typeface="Calibri"/>
              <a:ea typeface="+mn-ea"/>
              <a:cs typeface="+mn-cs"/>
            </a:endParaRPr>
          </a:p>
          <a:p>
            <a:pPr lvl="0" algn="l">
              <a:lnSpc>
                <a:spcPct val="200000"/>
              </a:lnSpc>
            </a:pPr>
            <a:endParaRPr lang="de-DE" sz="2000" b="1" kern="0" dirty="0">
              <a:solidFill>
                <a:srgbClr val="1D0F5B"/>
              </a:solidFill>
              <a:latin typeface="Calibri"/>
              <a:ea typeface="+mn-ea"/>
              <a:cs typeface="+mn-cs"/>
            </a:endParaRPr>
          </a:p>
          <a:p>
            <a:pPr marL="285750" lvl="0" indent="-285750" algn="l">
              <a:lnSpc>
                <a:spcPct val="200000"/>
              </a:lnSpc>
              <a:buClr>
                <a:srgbClr val="9C0059"/>
              </a:buClr>
              <a:buFont typeface="Wingdings" charset="2"/>
              <a:buChar char="§"/>
            </a:pPr>
            <a:r>
              <a:rPr lang="de-DE" sz="2000" u="sng" kern="0" dirty="0">
                <a:solidFill>
                  <a:srgbClr val="000000">
                    <a:lumMod val="75000"/>
                    <a:lumOff val="25000"/>
                  </a:srgbClr>
                </a:solidFill>
                <a:latin typeface="Calibri"/>
              </a:rPr>
              <a:t>mindestens 25 Jahre</a:t>
            </a:r>
            <a:r>
              <a:rPr lang="de-DE" sz="2000" kern="0" dirty="0">
                <a:solidFill>
                  <a:srgbClr val="000000">
                    <a:lumMod val="75000"/>
                    <a:lumOff val="25000"/>
                  </a:srgbClr>
                </a:solidFill>
                <a:latin typeface="Calibri"/>
              </a:rPr>
              <a:t> alt sind und </a:t>
            </a:r>
            <a:endParaRPr lang="de-DE" sz="2000" b="1" kern="0" dirty="0">
              <a:solidFill>
                <a:srgbClr val="1D0F5B"/>
              </a:solidFill>
              <a:latin typeface="Calibri"/>
              <a:ea typeface="+mn-ea"/>
              <a:cs typeface="+mn-cs"/>
            </a:endParaRPr>
          </a:p>
          <a:p>
            <a:pPr lvl="0" algn="l">
              <a:lnSpc>
                <a:spcPct val="200000"/>
              </a:lnSpc>
              <a:buClr>
                <a:srgbClr val="9C0059"/>
              </a:buClr>
            </a:pPr>
            <a:endParaRPr lang="de-DE" sz="2000" kern="0" dirty="0">
              <a:solidFill>
                <a:srgbClr val="000000">
                  <a:lumMod val="75000"/>
                  <a:lumOff val="25000"/>
                </a:srgbClr>
              </a:solidFill>
              <a:latin typeface="Calibri"/>
            </a:endParaRPr>
          </a:p>
          <a:p>
            <a:pPr marL="285750" lvl="0" indent="-285750" algn="l">
              <a:lnSpc>
                <a:spcPct val="200000"/>
              </a:lnSpc>
              <a:buClr>
                <a:srgbClr val="9C0059"/>
              </a:buClr>
              <a:buFont typeface="Wingdings" charset="2"/>
              <a:buChar char="§"/>
            </a:pPr>
            <a:r>
              <a:rPr lang="de-DE" sz="2000" kern="0" dirty="0">
                <a:solidFill>
                  <a:srgbClr val="000000">
                    <a:lumMod val="75000"/>
                    <a:lumOff val="25000"/>
                  </a:srgbClr>
                </a:solidFill>
                <a:latin typeface="Calibri"/>
              </a:rPr>
              <a:t>über </a:t>
            </a:r>
            <a:r>
              <a:rPr lang="de-DE" sz="2000" u="sng" kern="0" dirty="0">
                <a:solidFill>
                  <a:srgbClr val="000000">
                    <a:lumMod val="75000"/>
                    <a:lumOff val="25000"/>
                  </a:srgbClr>
                </a:solidFill>
                <a:latin typeface="Calibri"/>
              </a:rPr>
              <a:t>einschlägige Berufserfahrung</a:t>
            </a:r>
            <a:r>
              <a:rPr lang="de-DE" sz="2000" kern="0" dirty="0">
                <a:solidFill>
                  <a:srgbClr val="000000">
                    <a:lumMod val="75000"/>
                    <a:lumOff val="25000"/>
                  </a:srgbClr>
                </a:solidFill>
                <a:latin typeface="Calibri"/>
              </a:rPr>
              <a:t> verfügen, aber für diese Berufserfahrung keinen Berufsabschluss vorweisen können. </a:t>
            </a:r>
          </a:p>
          <a:p>
            <a:pPr marL="285750" lvl="0" indent="-285750" algn="l">
              <a:lnSpc>
                <a:spcPct val="200000"/>
              </a:lnSpc>
              <a:buClr>
                <a:srgbClr val="9C0059"/>
              </a:buClr>
              <a:buFont typeface="Wingdings" charset="2"/>
              <a:buChar char="§"/>
            </a:pPr>
            <a:endParaRPr lang="de-DE" sz="2000" kern="0" dirty="0">
              <a:solidFill>
                <a:srgbClr val="000000">
                  <a:lumMod val="75000"/>
                  <a:lumOff val="25000"/>
                </a:srgbClr>
              </a:solidFill>
              <a:latin typeface="Calibri"/>
            </a:endParaRPr>
          </a:p>
        </p:txBody>
      </p:sp>
    </p:spTree>
    <p:extLst>
      <p:ext uri="{BB962C8B-B14F-4D97-AF65-F5344CB8AC3E}">
        <p14:creationId xmlns:p14="http://schemas.microsoft.com/office/powerpoint/2010/main" val="1333616871"/>
      </p:ext>
    </p:extLst>
  </p:cSld>
  <p:clrMapOvr>
    <a:masterClrMapping/>
  </p:clrMapOvr>
  <p:transition advClick="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feld 8"/>
          <p:cNvSpPr txBox="1">
            <a:spLocks noChangeArrowheads="1"/>
          </p:cNvSpPr>
          <p:nvPr/>
        </p:nvSpPr>
        <p:spPr bwMode="auto">
          <a:xfrm>
            <a:off x="-468700" y="14926"/>
            <a:ext cx="857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defRPr b="1">
                <a:solidFill>
                  <a:srgbClr val="6C6C6C"/>
                </a:solidFill>
                <a:latin typeface="Arial" charset="0"/>
                <a:cs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de-DE" dirty="0" smtClean="0"/>
              <a:t>Geplanter Verfahrensablauf</a:t>
            </a:r>
            <a:endParaRPr lang="de-DE" dirty="0"/>
          </a:p>
        </p:txBody>
      </p:sp>
      <p:sp>
        <p:nvSpPr>
          <p:cNvPr id="51" name="Rechteck 50"/>
          <p:cNvSpPr/>
          <p:nvPr/>
        </p:nvSpPr>
        <p:spPr>
          <a:xfrm>
            <a:off x="251400" y="404580"/>
            <a:ext cx="8857230" cy="5598456"/>
          </a:xfrm>
          <a:prstGeom prst="rect">
            <a:avLst/>
          </a:prstGeom>
        </p:spPr>
        <p:txBody>
          <a:bodyPr wrap="square">
            <a:spAutoFit/>
          </a:bodyPr>
          <a:lstStyle/>
          <a:p>
            <a:pPr algn="l">
              <a:lnSpc>
                <a:spcPct val="130000"/>
              </a:lnSpc>
            </a:pPr>
            <a:r>
              <a:rPr lang="de-DE" sz="2000" kern="0" dirty="0" smtClean="0">
                <a:solidFill>
                  <a:sysClr val="windowText" lastClr="000000">
                    <a:lumMod val="85000"/>
                    <a:lumOff val="15000"/>
                  </a:sysClr>
                </a:solidFill>
                <a:latin typeface="Calibri"/>
                <a:ea typeface="+mn-ea"/>
                <a:cs typeface="+mn-cs"/>
              </a:rPr>
              <a:t>Orientierung an den 4 Phasen der EU-Ratsempfehlung</a:t>
            </a: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a:p>
            <a:pPr algn="l">
              <a:lnSpc>
                <a:spcPct val="130000"/>
              </a:lnSpc>
            </a:pP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a:p>
            <a:pPr algn="l">
              <a:lnSpc>
                <a:spcPct val="130000"/>
              </a:lnSpc>
            </a:pP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a:p>
            <a:pPr algn="l">
              <a:lnSpc>
                <a:spcPct val="130000"/>
              </a:lnSpc>
            </a:pP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a:p>
            <a:pPr algn="l">
              <a:lnSpc>
                <a:spcPct val="130000"/>
              </a:lnSpc>
            </a:pP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a:p>
            <a:pPr algn="l">
              <a:lnSpc>
                <a:spcPct val="130000"/>
              </a:lnSpc>
            </a:pPr>
            <a:endParaRPr lang="de-DE" sz="2000" kern="0" dirty="0">
              <a:solidFill>
                <a:sysClr val="windowText" lastClr="000000">
                  <a:lumMod val="85000"/>
                  <a:lumOff val="15000"/>
                </a:sysClr>
              </a:solidFill>
              <a:latin typeface="Calibri"/>
              <a:ea typeface="+mn-ea"/>
              <a:cs typeface="+mn-cs"/>
            </a:endParaRPr>
          </a:p>
          <a:p>
            <a:pPr algn="l">
              <a:lnSpc>
                <a:spcPct val="130000"/>
              </a:lnSpc>
            </a:pPr>
            <a:endParaRPr lang="de-DE" sz="2000" kern="0" dirty="0" smtClean="0">
              <a:solidFill>
                <a:sysClr val="windowText" lastClr="000000">
                  <a:lumMod val="85000"/>
                  <a:lumOff val="15000"/>
                </a:sysClr>
              </a:solidFill>
              <a:latin typeface="Calibri"/>
              <a:ea typeface="+mn-ea"/>
              <a:cs typeface="+mn-cs"/>
            </a:endParaRPr>
          </a:p>
          <a:p>
            <a:pPr algn="l">
              <a:lnSpc>
                <a:spcPct val="130000"/>
              </a:lnSpc>
            </a:pPr>
            <a:endParaRPr lang="de-DE" sz="1600" kern="0" dirty="0">
              <a:solidFill>
                <a:sysClr val="windowText" lastClr="000000">
                  <a:lumMod val="85000"/>
                  <a:lumOff val="15000"/>
                </a:sysClr>
              </a:solidFill>
              <a:latin typeface="Calibri"/>
              <a:ea typeface="+mn-ea"/>
              <a:cs typeface="+mn-cs"/>
            </a:endParaRPr>
          </a:p>
          <a:p>
            <a:pPr algn="l">
              <a:lnSpc>
                <a:spcPct val="130000"/>
              </a:lnSpc>
            </a:pPr>
            <a:r>
              <a:rPr lang="de-DE" sz="2000" kern="0" dirty="0" smtClean="0">
                <a:solidFill>
                  <a:sysClr val="windowText" lastClr="000000">
                    <a:lumMod val="85000"/>
                    <a:lumOff val="15000"/>
                  </a:sysClr>
                </a:solidFill>
                <a:latin typeface="Calibri"/>
                <a:ea typeface="+mn-ea"/>
                <a:cs typeface="+mn-cs"/>
              </a:rPr>
              <a:t>               </a:t>
            </a:r>
          </a:p>
        </p:txBody>
      </p:sp>
      <p:sp>
        <p:nvSpPr>
          <p:cNvPr id="6" name="Textfeld 5"/>
          <p:cNvSpPr txBox="1"/>
          <p:nvPr/>
        </p:nvSpPr>
        <p:spPr>
          <a:xfrm>
            <a:off x="827480" y="1101904"/>
            <a:ext cx="1886770" cy="972000"/>
          </a:xfrm>
          <a:prstGeom prst="rect">
            <a:avLst/>
          </a:prstGeom>
          <a:solidFill>
            <a:srgbClr val="1080D2"/>
          </a:solidFill>
          <a:ln>
            <a:solidFill>
              <a:srgbClr val="1080D2"/>
            </a:solidFill>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FFFFFF"/>
                </a:solidFill>
                <a:effectLst/>
                <a:uLnTx/>
                <a:uFillTx/>
                <a:latin typeface="Calibri"/>
                <a:cs typeface="Calibri"/>
              </a:rPr>
              <a:t>Identifikation</a:t>
            </a:r>
            <a:endParaRPr kumimoji="0" lang="de-DE" sz="1800" b="0" i="0" u="none" strike="noStrike" kern="0" cap="none" spc="0" normalizeH="0" baseline="0" noProof="0" dirty="0">
              <a:ln>
                <a:noFill/>
              </a:ln>
              <a:solidFill>
                <a:srgbClr val="FFFFFF"/>
              </a:solidFill>
              <a:effectLst/>
              <a:uLnTx/>
              <a:uFillTx/>
              <a:latin typeface="Calibri"/>
              <a:cs typeface="Calibri"/>
            </a:endParaRPr>
          </a:p>
        </p:txBody>
      </p:sp>
      <p:sp>
        <p:nvSpPr>
          <p:cNvPr id="9" name="Textfeld 8"/>
          <p:cNvSpPr txBox="1"/>
          <p:nvPr/>
        </p:nvSpPr>
        <p:spPr>
          <a:xfrm>
            <a:off x="827480" y="2386132"/>
            <a:ext cx="1886770" cy="972000"/>
          </a:xfrm>
          <a:prstGeom prst="rect">
            <a:avLst/>
          </a:prstGeom>
          <a:solidFill>
            <a:srgbClr val="1080D2"/>
          </a:solidFill>
          <a:ln>
            <a:solidFill>
              <a:srgbClr val="1080D2"/>
            </a:solidFill>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1600" kern="0" dirty="0" smtClean="0">
                <a:solidFill>
                  <a:srgbClr val="FFFFFF"/>
                </a:solidFill>
                <a:latin typeface="Calibri"/>
                <a:cs typeface="Calibri"/>
              </a:rPr>
              <a:t>Dokumentation</a:t>
            </a:r>
            <a:endParaRPr kumimoji="0" lang="de-DE" sz="1800" b="0" i="0" u="none" strike="noStrike" kern="0" cap="none" spc="0" normalizeH="0" baseline="0" noProof="0" dirty="0">
              <a:ln>
                <a:noFill/>
              </a:ln>
              <a:solidFill>
                <a:srgbClr val="FFFFFF"/>
              </a:solidFill>
              <a:effectLst/>
              <a:uLnTx/>
              <a:uFillTx/>
              <a:latin typeface="Calibri"/>
              <a:cs typeface="Calibri"/>
            </a:endParaRPr>
          </a:p>
        </p:txBody>
      </p:sp>
      <p:sp>
        <p:nvSpPr>
          <p:cNvPr id="12" name="Textfeld 11"/>
          <p:cNvSpPr txBox="1"/>
          <p:nvPr/>
        </p:nvSpPr>
        <p:spPr>
          <a:xfrm>
            <a:off x="827480" y="3664469"/>
            <a:ext cx="1886770" cy="972000"/>
          </a:xfrm>
          <a:prstGeom prst="rect">
            <a:avLst/>
          </a:prstGeom>
          <a:solidFill>
            <a:srgbClr val="1080D2"/>
          </a:solidFill>
          <a:ln>
            <a:solidFill>
              <a:srgbClr val="1080D2"/>
            </a:solidFill>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smtClean="0">
                <a:ln>
                  <a:noFill/>
                </a:ln>
                <a:solidFill>
                  <a:srgbClr val="FFFFFF"/>
                </a:solidFill>
                <a:effectLst/>
                <a:uLnTx/>
                <a:uFillTx/>
                <a:latin typeface="Calibri"/>
                <a:cs typeface="Calibri"/>
              </a:rPr>
              <a:t>Bewertung</a:t>
            </a:r>
            <a:endParaRPr kumimoji="0" lang="de-DE" sz="1800" b="0" i="0" u="none" strike="noStrike" kern="0" cap="none" spc="0" normalizeH="0" baseline="0" noProof="0" dirty="0">
              <a:ln>
                <a:noFill/>
              </a:ln>
              <a:solidFill>
                <a:srgbClr val="FFFFFF"/>
              </a:solidFill>
              <a:effectLst/>
              <a:uLnTx/>
              <a:uFillTx/>
              <a:latin typeface="Calibri"/>
              <a:cs typeface="Calibri"/>
            </a:endParaRPr>
          </a:p>
        </p:txBody>
      </p:sp>
      <p:sp>
        <p:nvSpPr>
          <p:cNvPr id="18" name="Textfeld 17"/>
          <p:cNvSpPr txBox="1"/>
          <p:nvPr/>
        </p:nvSpPr>
        <p:spPr>
          <a:xfrm>
            <a:off x="827480" y="4977350"/>
            <a:ext cx="1886770" cy="972000"/>
          </a:xfrm>
          <a:prstGeom prst="rect">
            <a:avLst/>
          </a:prstGeom>
          <a:solidFill>
            <a:srgbClr val="1080D2"/>
          </a:solidFill>
          <a:ln>
            <a:solidFill>
              <a:srgbClr val="1080D2"/>
            </a:solidFill>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rgbClr val="FFFFFF"/>
                </a:solidFill>
                <a:effectLst/>
                <a:uLnTx/>
                <a:uFillTx/>
                <a:latin typeface="Calibri"/>
                <a:cs typeface="Calibri"/>
              </a:rPr>
              <a:t>Zertifizierung</a:t>
            </a:r>
            <a:endParaRPr kumimoji="0" lang="de-DE" sz="1800" b="0" i="0" u="none" strike="noStrike" kern="0" cap="none" spc="0" normalizeH="0" baseline="0" noProof="0" dirty="0">
              <a:ln>
                <a:noFill/>
              </a:ln>
              <a:solidFill>
                <a:srgbClr val="FFFFFF"/>
              </a:solidFill>
              <a:effectLst/>
              <a:uLnTx/>
              <a:uFillTx/>
              <a:latin typeface="Calibri"/>
              <a:cs typeface="Calibri"/>
            </a:endParaRPr>
          </a:p>
        </p:txBody>
      </p:sp>
      <p:sp>
        <p:nvSpPr>
          <p:cNvPr id="19" name="Textfeld 18"/>
          <p:cNvSpPr txBox="1"/>
          <p:nvPr/>
        </p:nvSpPr>
        <p:spPr>
          <a:xfrm>
            <a:off x="3002290" y="1101904"/>
            <a:ext cx="5962320" cy="972000"/>
          </a:xfrm>
          <a:prstGeom prst="rect">
            <a:avLst/>
          </a:prstGeom>
          <a:noFill/>
          <a:ln w="12700">
            <a:solidFill>
              <a:srgbClr val="1080D2"/>
            </a:solidFill>
          </a:ln>
        </p:spPr>
        <p:txBody>
          <a:bodyPr wrap="square" rtlCol="0" anchor="ctr">
            <a:noAutofit/>
          </a:bodyPr>
          <a:lstStyle/>
          <a:p>
            <a:pPr marL="742950" lvl="1" indent="-285750" algn="l">
              <a:buClr>
                <a:srgbClr val="C5016B"/>
              </a:buClr>
              <a:buFont typeface="Wingdings" charset="2"/>
              <a:buChar char="§"/>
              <a:defRPr/>
            </a:pPr>
            <a:r>
              <a:rPr lang="de-DE" sz="1800" kern="0" dirty="0" smtClean="0">
                <a:solidFill>
                  <a:sysClr val="windowText" lastClr="000000">
                    <a:lumMod val="85000"/>
                    <a:lumOff val="15000"/>
                  </a:sysClr>
                </a:solidFill>
                <a:latin typeface="Calibri"/>
              </a:rPr>
              <a:t>Erstinformation und Beratung</a:t>
            </a:r>
          </a:p>
          <a:p>
            <a:pPr marL="742950" lvl="1" indent="-285750" algn="l">
              <a:buClr>
                <a:srgbClr val="C5016B"/>
              </a:buClr>
              <a:buFont typeface="Wingdings" charset="2"/>
              <a:buChar char="§"/>
              <a:defRPr/>
            </a:pPr>
            <a:r>
              <a:rPr lang="de-DE" sz="1800" kern="0" dirty="0" smtClean="0">
                <a:solidFill>
                  <a:sysClr val="windowText" lastClr="000000">
                    <a:lumMod val="85000"/>
                    <a:lumOff val="15000"/>
                  </a:sysClr>
                </a:solidFill>
                <a:latin typeface="Calibri"/>
              </a:rPr>
              <a:t>Feststellung des Referenzberufs</a:t>
            </a:r>
            <a:endParaRPr lang="de-DE" sz="1800" kern="0" dirty="0">
              <a:solidFill>
                <a:sysClr val="windowText" lastClr="000000">
                  <a:lumMod val="85000"/>
                  <a:lumOff val="15000"/>
                </a:sysClr>
              </a:solidFill>
              <a:latin typeface="Calibri"/>
            </a:endParaRPr>
          </a:p>
        </p:txBody>
      </p:sp>
      <p:sp>
        <p:nvSpPr>
          <p:cNvPr id="20" name="Textfeld 19"/>
          <p:cNvSpPr txBox="1"/>
          <p:nvPr/>
        </p:nvSpPr>
        <p:spPr>
          <a:xfrm>
            <a:off x="3002126" y="2386132"/>
            <a:ext cx="5962320" cy="972000"/>
          </a:xfrm>
          <a:prstGeom prst="rect">
            <a:avLst/>
          </a:prstGeom>
          <a:noFill/>
          <a:ln w="12700">
            <a:solidFill>
              <a:srgbClr val="1080D2"/>
            </a:solidFill>
          </a:ln>
        </p:spPr>
        <p:txBody>
          <a:bodyPr wrap="square" rtlCol="0" anchor="ctr">
            <a:noAutofit/>
          </a:bodyPr>
          <a:lstStyle/>
          <a:p>
            <a:pPr marL="800100" lvl="1" indent="-342900" algn="l">
              <a:buClr>
                <a:srgbClr val="C5016B"/>
              </a:buClr>
              <a:buFont typeface="Wingdings" charset="2"/>
              <a:buChar char="§"/>
              <a:defRPr/>
            </a:pPr>
            <a:r>
              <a:rPr lang="de-DE" sz="1800" kern="0" dirty="0" smtClean="0">
                <a:solidFill>
                  <a:sysClr val="windowText" lastClr="000000">
                    <a:lumMod val="85000"/>
                    <a:lumOff val="15000"/>
                  </a:sysClr>
                </a:solidFill>
                <a:latin typeface="Calibri"/>
              </a:rPr>
              <a:t>Bilanzierung von Kompetenzen </a:t>
            </a:r>
            <a:r>
              <a:rPr lang="de-DE" sz="1200" kern="0" dirty="0" smtClean="0">
                <a:solidFill>
                  <a:sysClr val="windowText" lastClr="000000">
                    <a:lumMod val="85000"/>
                    <a:lumOff val="15000"/>
                  </a:sysClr>
                </a:solidFill>
                <a:latin typeface="Calibri"/>
              </a:rPr>
              <a:t>(vorstrukturierter Lebenslauf)</a:t>
            </a:r>
          </a:p>
          <a:p>
            <a:pPr marL="800100" lvl="1" indent="-342900" algn="l">
              <a:buClr>
                <a:srgbClr val="C5016B"/>
              </a:buClr>
              <a:buFont typeface="Wingdings" charset="2"/>
              <a:buChar char="§"/>
              <a:defRPr/>
            </a:pPr>
            <a:r>
              <a:rPr lang="de-DE" sz="1800" kern="0" dirty="0" smtClean="0">
                <a:solidFill>
                  <a:sysClr val="windowText" lastClr="000000">
                    <a:lumMod val="85000"/>
                    <a:lumOff val="15000"/>
                  </a:sysClr>
                </a:solidFill>
                <a:latin typeface="Calibri"/>
              </a:rPr>
              <a:t>Selbsteinschätzung in Bezug auf Referenzberuf</a:t>
            </a:r>
          </a:p>
        </p:txBody>
      </p:sp>
      <p:sp>
        <p:nvSpPr>
          <p:cNvPr id="21" name="Textfeld 20"/>
          <p:cNvSpPr txBox="1"/>
          <p:nvPr/>
        </p:nvSpPr>
        <p:spPr>
          <a:xfrm>
            <a:off x="3002290" y="4977350"/>
            <a:ext cx="5962320" cy="972000"/>
          </a:xfrm>
          <a:prstGeom prst="rect">
            <a:avLst/>
          </a:prstGeom>
          <a:noFill/>
          <a:ln w="12700">
            <a:solidFill>
              <a:srgbClr val="1080D2"/>
            </a:solidFill>
          </a:ln>
        </p:spPr>
        <p:txBody>
          <a:bodyPr wrap="square" rtlCol="0" anchor="ctr">
            <a:noAutofit/>
          </a:bodyPr>
          <a:lstStyle/>
          <a:p>
            <a:pPr marL="800100" lvl="1" indent="-342900" algn="l">
              <a:buClr>
                <a:srgbClr val="C5016B"/>
              </a:buClr>
              <a:buFont typeface="Wingdings" charset="2"/>
              <a:buChar char="§"/>
              <a:defRPr/>
            </a:pPr>
            <a:r>
              <a:rPr lang="de-DE" sz="1800" kern="0" dirty="0" smtClean="0">
                <a:solidFill>
                  <a:sysClr val="windowText" lastClr="000000">
                    <a:lumMod val="85000"/>
                    <a:lumOff val="15000"/>
                  </a:sysClr>
                </a:solidFill>
                <a:latin typeface="Calibri"/>
              </a:rPr>
              <a:t>Ausstellung Validierungszertifikat (Bestätigung volle bzw. teilweise Gleichwertigkeit)</a:t>
            </a:r>
          </a:p>
          <a:p>
            <a:pPr marL="800100" lvl="1" indent="-342900" algn="l">
              <a:buClr>
                <a:srgbClr val="C5016B"/>
              </a:buClr>
              <a:buFont typeface="Wingdings" charset="2"/>
              <a:buChar char="§"/>
              <a:defRPr/>
            </a:pPr>
            <a:r>
              <a:rPr lang="de-DE" sz="1800" kern="0" dirty="0" smtClean="0">
                <a:solidFill>
                  <a:sysClr val="windowText" lastClr="000000">
                    <a:lumMod val="85000"/>
                    <a:lumOff val="15000"/>
                  </a:sysClr>
                </a:solidFill>
                <a:latin typeface="Calibri"/>
              </a:rPr>
              <a:t>Anschlussberatung (optional)</a:t>
            </a:r>
          </a:p>
        </p:txBody>
      </p:sp>
      <p:sp>
        <p:nvSpPr>
          <p:cNvPr id="22" name="Textfeld 21"/>
          <p:cNvSpPr txBox="1"/>
          <p:nvPr/>
        </p:nvSpPr>
        <p:spPr>
          <a:xfrm>
            <a:off x="3002454" y="3664469"/>
            <a:ext cx="5962136" cy="972000"/>
          </a:xfrm>
          <a:prstGeom prst="rect">
            <a:avLst/>
          </a:prstGeom>
          <a:noFill/>
          <a:ln w="12700">
            <a:solidFill>
              <a:srgbClr val="1080D2"/>
            </a:solidFill>
          </a:ln>
        </p:spPr>
        <p:txBody>
          <a:bodyPr wrap="square" rtlCol="0" anchor="ctr">
            <a:noAutofit/>
          </a:bodyPr>
          <a:lstStyle/>
          <a:p>
            <a:pPr marL="800100" lvl="1" indent="-342900" algn="l">
              <a:buClr>
                <a:srgbClr val="C5016B"/>
              </a:buClr>
              <a:buFont typeface="Wingdings" charset="2"/>
              <a:buChar char="§"/>
              <a:defRPr/>
            </a:pPr>
            <a:r>
              <a:rPr lang="de-DE" sz="1800" kern="0" dirty="0" smtClean="0">
                <a:solidFill>
                  <a:sysClr val="windowText" lastClr="000000">
                    <a:lumMod val="85000"/>
                    <a:lumOff val="15000"/>
                  </a:sysClr>
                </a:solidFill>
                <a:latin typeface="Calibri"/>
              </a:rPr>
              <a:t>Antragstellung und Auswertung der Antragsmappe</a:t>
            </a:r>
            <a:endParaRPr lang="de-DE" sz="1800" kern="0" dirty="0">
              <a:solidFill>
                <a:sysClr val="windowText" lastClr="000000">
                  <a:lumMod val="85000"/>
                  <a:lumOff val="15000"/>
                </a:sysClr>
              </a:solidFill>
              <a:latin typeface="Calibri"/>
            </a:endParaRPr>
          </a:p>
          <a:p>
            <a:pPr marL="800100" lvl="1" indent="-342900" algn="l">
              <a:buClr>
                <a:srgbClr val="C5016B"/>
              </a:buClr>
              <a:buFont typeface="Wingdings" charset="2"/>
              <a:buChar char="§"/>
              <a:defRPr/>
            </a:pPr>
            <a:r>
              <a:rPr lang="de-DE" sz="1800" kern="0" dirty="0" smtClean="0">
                <a:solidFill>
                  <a:sysClr val="windowText" lastClr="000000">
                    <a:lumMod val="85000"/>
                    <a:lumOff val="15000"/>
                  </a:sysClr>
                </a:solidFill>
                <a:latin typeface="Calibri"/>
              </a:rPr>
              <a:t>Praxisorientierte Fremdbewertung durch Berufsexperten</a:t>
            </a:r>
            <a:endParaRPr lang="de-DE" sz="1800" kern="0" dirty="0">
              <a:solidFill>
                <a:sysClr val="windowText" lastClr="000000">
                  <a:lumMod val="85000"/>
                  <a:lumOff val="15000"/>
                </a:sysClr>
              </a:solidFill>
              <a:latin typeface="Calibri"/>
            </a:endParaRPr>
          </a:p>
        </p:txBody>
      </p:sp>
    </p:spTree>
    <p:extLst>
      <p:ext uri="{BB962C8B-B14F-4D97-AF65-F5344CB8AC3E}">
        <p14:creationId xmlns:p14="http://schemas.microsoft.com/office/powerpoint/2010/main" val="2867840709"/>
      </p:ext>
    </p:extLst>
  </p:cSld>
  <p:clrMapOvr>
    <a:masterClrMapping/>
  </p:clrMapOvr>
  <p:transition advClick="0">
    <p:fade thruBlk="1"/>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w="3175" cap="flat" cmpd="sng" algn="ctr">
          <a:solidFill>
            <a:sysClr val="windowText" lastClr="000000"/>
          </a:solidFill>
          <a:prstDash val="solid"/>
        </a:ln>
        <a:effectLst/>
      </a:spPr>
      <a:bodyPr rtlCol="0" anchor="ctr"/>
      <a:lstStyle>
        <a:defPPr eaLnBrk="1" fontAlgn="auto" hangingPunct="1">
          <a:spcBef>
            <a:spcPts val="0"/>
          </a:spcBef>
          <a:spcAft>
            <a:spcPts val="0"/>
          </a:spcAft>
          <a:defRPr sz="1600" kern="0" dirty="0" smtClean="0">
            <a:solidFill>
              <a:sysClr val="windowText" lastClr="000000">
                <a:lumMod val="85000"/>
                <a:lumOff val="15000"/>
              </a:sysClr>
            </a:solidFill>
            <a:latin typeface="Calibri"/>
            <a:ea typeface="+mn-ea"/>
            <a:cs typeface="+mn-cs"/>
          </a:defRPr>
        </a:defPPr>
      </a:lstStyle>
    </a:spDef>
    <a:lnDef>
      <a:spPr bwMode="auto">
        <a:noFill/>
        <a:ln w="9525" cap="flat" cmpd="sng" algn="ctr">
          <a:solidFill>
            <a:schemeClr val="tx1"/>
          </a:solidFill>
          <a:prstDash val="solid"/>
          <a:round/>
          <a:headEnd type="none" w="med" len="med"/>
          <a:tailEnd type="arrow"/>
        </a:ln>
        <a:effectLst/>
      </a:spPr>
      <a:body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Bildschirmpräsentation (4:3)</PresentationFormat>
  <Paragraphs>217</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whkt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whkt</dc:creator>
  <cp:lastModifiedBy>SCHIMANSKI, Christina</cp:lastModifiedBy>
  <cp:revision>589</cp:revision>
  <cp:lastPrinted>2016-06-06T14:54:16Z</cp:lastPrinted>
  <dcterms:created xsi:type="dcterms:W3CDTF">1999-02-08T07:38:20Z</dcterms:created>
  <dcterms:modified xsi:type="dcterms:W3CDTF">2017-02-03T13:20:28Z</dcterms:modified>
</cp:coreProperties>
</file>