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s/slide42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21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18.xml" ContentType="application/vnd.openxmlformats-officedocument.presentationml.slide+xml"/>
  <Override PartName="/ppt/slides/slide32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43.xml" ContentType="application/vnd.openxmlformats-officedocument.presentationml.slide+xml"/>
  <Override PartName="/ppt/slides/slide27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slides/slide44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45.xml" ContentType="application/vnd.openxmlformats-officedocument.presentationml.slide+xml"/>
  <Override PartName="/ppt/slides/slide2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7.xml" ContentType="application/vnd.openxmlformats-officedocument.presentationml.slide+xml"/>
  <Override PartName="/ppt/slides/slide3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35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440" r:id="rId2"/>
    <p:sldId id="333" r:id="rId3"/>
    <p:sldId id="340" r:id="rId4"/>
    <p:sldId id="341" r:id="rId5"/>
    <p:sldId id="461" r:id="rId6"/>
    <p:sldId id="342" r:id="rId7"/>
    <p:sldId id="339" r:id="rId8"/>
    <p:sldId id="441" r:id="rId9"/>
    <p:sldId id="460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9" r:id="rId23"/>
    <p:sldId id="435" r:id="rId24"/>
    <p:sldId id="436" r:id="rId25"/>
    <p:sldId id="437" r:id="rId26"/>
    <p:sldId id="380" r:id="rId27"/>
    <p:sldId id="438" r:id="rId28"/>
    <p:sldId id="358" r:id="rId29"/>
    <p:sldId id="371" r:id="rId30"/>
    <p:sldId id="348" r:id="rId31"/>
    <p:sldId id="463" r:id="rId32"/>
    <p:sldId id="464" r:id="rId33"/>
    <p:sldId id="444" r:id="rId34"/>
    <p:sldId id="466" r:id="rId35"/>
    <p:sldId id="446" r:id="rId36"/>
    <p:sldId id="447" r:id="rId37"/>
    <p:sldId id="448" r:id="rId38"/>
    <p:sldId id="449" r:id="rId39"/>
    <p:sldId id="450" r:id="rId40"/>
    <p:sldId id="451" r:id="rId41"/>
    <p:sldId id="452" r:id="rId42"/>
    <p:sldId id="453" r:id="rId43"/>
    <p:sldId id="454" r:id="rId44"/>
    <p:sldId id="455" r:id="rId45"/>
    <p:sldId id="467" r:id="rId46"/>
    <p:sldId id="473" r:id="rId47"/>
    <p:sldId id="474" r:id="rId4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2C5C8D"/>
    <a:srgbClr val="286CA4"/>
    <a:srgbClr val="FFFF79"/>
    <a:srgbClr val="2C6DB4"/>
    <a:srgbClr val="244D76"/>
    <a:srgbClr val="26517C"/>
    <a:srgbClr val="338AC4"/>
    <a:srgbClr val="2A5B9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7" autoAdjust="0"/>
    <p:restoredTop sz="76914" autoAdjust="0"/>
  </p:normalViewPr>
  <p:slideViewPr>
    <p:cSldViewPr snapToGrid="0" showGuides="1">
      <p:cViewPr varScale="1">
        <p:scale>
          <a:sx n="63" d="100"/>
          <a:sy n="63" d="100"/>
        </p:scale>
        <p:origin x="-17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 snapToGrid="0" showGuides="1">
      <p:cViewPr>
        <p:scale>
          <a:sx n="120" d="100"/>
          <a:sy n="120" d="100"/>
        </p:scale>
        <p:origin x="-2316" y="-72"/>
      </p:cViewPr>
      <p:guideLst>
        <p:guide orient="horz" pos="3038"/>
        <p:guide orient="horz" pos="3127"/>
        <p:guide pos="2054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7679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31" y="0"/>
            <a:ext cx="2945660" cy="497679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r">
              <a:defRPr sz="1200"/>
            </a:lvl1pPr>
          </a:lstStyle>
          <a:p>
            <a:fld id="{5A46ECB5-3DA6-48F5-A939-5515908A9DCD}" type="datetimeFigureOut">
              <a:rPr lang="fr-FR" smtClean="0"/>
              <a:pPr/>
              <a:t>23/01/2018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960"/>
            <a:ext cx="2945660" cy="497679"/>
          </a:xfrm>
          <a:prstGeom prst="rect">
            <a:avLst/>
          </a:prstGeom>
        </p:spPr>
        <p:txBody>
          <a:bodyPr vert="horz" lIns="91274" tIns="45637" rIns="91274" bIns="4563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31" y="9428960"/>
            <a:ext cx="2945660" cy="497679"/>
          </a:xfrm>
          <a:prstGeom prst="rect">
            <a:avLst/>
          </a:prstGeom>
        </p:spPr>
        <p:txBody>
          <a:bodyPr vert="horz" lIns="91274" tIns="45637" rIns="91274" bIns="45637" rtlCol="0" anchor="b"/>
          <a:lstStyle>
            <a:lvl1pPr algn="r">
              <a:defRPr sz="1200"/>
            </a:lvl1pPr>
          </a:lstStyle>
          <a:p>
            <a:fld id="{F93E02EB-F278-453F-9ED1-6D2DC175384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58437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r">
              <a:defRPr sz="1200"/>
            </a:lvl1pPr>
          </a:lstStyle>
          <a:p>
            <a:fld id="{B90C7446-2784-4471-8309-B8A7BE16C3B6}" type="datetimeFigureOut">
              <a:rPr lang="fr-BE" smtClean="0"/>
              <a:pPr/>
              <a:t>23/01/2018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4" tIns="45637" rIns="91274" bIns="45637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74" tIns="45637" rIns="91274" bIns="45637" rtlCol="0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274" tIns="45637" rIns="91274" bIns="45637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8055"/>
          </a:xfrm>
          <a:prstGeom prst="rect">
            <a:avLst/>
          </a:prstGeom>
        </p:spPr>
        <p:txBody>
          <a:bodyPr vert="horz" lIns="91274" tIns="45637" rIns="91274" bIns="45637" rtlCol="0" anchor="b"/>
          <a:lstStyle>
            <a:lvl1pPr algn="r">
              <a:defRPr sz="1200"/>
            </a:lvl1pPr>
          </a:lstStyle>
          <a:p>
            <a:fld id="{79D347A1-995B-4D27-A0BA-51B9FBF6CB6B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869790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Début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SPW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 smtClean="0"/>
              <a:t>SPW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 smtClean="0"/>
              <a:t>SPW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 smtClean="0"/>
              <a:t>SPW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 smtClean="0"/>
              <a:t>SPW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14</a:t>
            </a:fld>
            <a:endParaRPr lang="fr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 smtClean="0"/>
              <a:t>SPW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 smtClean="0"/>
              <a:t>SPW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 smtClean="0"/>
              <a:t>SPW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17</a:t>
            </a:fld>
            <a:endParaRPr lang="fr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 smtClean="0"/>
              <a:t>SPW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18</a:t>
            </a:fld>
            <a:endParaRPr lang="fr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 smtClean="0"/>
              <a:t>SPW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19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SPW – attention ne pas parler de 500 projets car nous avons</a:t>
            </a:r>
            <a:r>
              <a:rPr lang="fr-BE" baseline="0" dirty="0" smtClean="0"/>
              <a:t> un financement pour 500 * 50 points </a:t>
            </a:r>
            <a:r>
              <a:rPr lang="fr-BE" baseline="0" dirty="0" err="1" smtClean="0"/>
              <a:t>càd</a:t>
            </a:r>
            <a:r>
              <a:rPr lang="fr-BE" baseline="0" dirty="0" smtClean="0"/>
              <a:t> 25000 points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 smtClean="0"/>
              <a:t>SPW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20</a:t>
            </a:fld>
            <a:endParaRPr lang="fr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 smtClean="0"/>
              <a:t>SPW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21</a:t>
            </a:fld>
            <a:endParaRPr lang="fr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 smtClean="0"/>
              <a:t>SPW en attente d’attribution du marché dans les prochains jours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 smtClean="0"/>
              <a:t>SPW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23</a:t>
            </a:fld>
            <a:endParaRPr lang="fr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 smtClean="0"/>
              <a:t>SPW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24</a:t>
            </a:fld>
            <a:endParaRPr lang="fr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 smtClean="0"/>
              <a:t>SPW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25</a:t>
            </a:fld>
            <a:endParaRPr lang="fr-B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smtClean="0"/>
              <a:t>SPW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26</a:t>
            </a:fld>
            <a:endParaRPr lang="fr-B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SPW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27</a:t>
            </a:fld>
            <a:endParaRPr lang="fr-B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SPW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28</a:t>
            </a:fld>
            <a:endParaRPr lang="fr-B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SPW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29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SPW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SPW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30</a:t>
            </a:fld>
            <a:endParaRPr lang="fr-B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SPW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31</a:t>
            </a:fld>
            <a:endParaRPr lang="fr-B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SPW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32</a:t>
            </a:fld>
            <a:endParaRPr lang="fr-B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SPW</a:t>
            </a:r>
          </a:p>
          <a:p>
            <a:r>
              <a:rPr lang="fr-BE" dirty="0" smtClean="0"/>
              <a:t>On peut faire le scénario</a:t>
            </a:r>
            <a:r>
              <a:rPr lang="fr-BE" baseline="0" dirty="0" smtClean="0"/>
              <a:t> de l’an passé à Jambes: </a:t>
            </a:r>
          </a:p>
          <a:p>
            <a:r>
              <a:rPr lang="fr-BE" baseline="0" dirty="0" smtClean="0"/>
              <a:t>Exposé : 1 h </a:t>
            </a:r>
          </a:p>
          <a:p>
            <a:r>
              <a:rPr lang="fr-BE" baseline="0" dirty="0" smtClean="0"/>
              <a:t>Echanges : 1 h  : tous les participants sont divisés en 3 groupes, et passent dans les 3 thèmes :</a:t>
            </a:r>
          </a:p>
          <a:p>
            <a:r>
              <a:rPr lang="fr-BE" baseline="0" dirty="0" smtClean="0"/>
              <a:t>- DG : questions administratives et accompagnement pédagogique</a:t>
            </a:r>
          </a:p>
          <a:p>
            <a:r>
              <a:rPr lang="fr-BE" baseline="0" dirty="0" smtClean="0"/>
              <a:t>- Conseillers SPW : questions administratives et accompagnement à la gestion et mise en œuvre du projet</a:t>
            </a:r>
          </a:p>
          <a:p>
            <a:r>
              <a:rPr lang="fr-BE" baseline="0" dirty="0" smtClean="0"/>
              <a:t>- AMI : questions techniques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33</a:t>
            </a:fld>
            <a:endParaRPr lang="fr-B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SPW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34</a:t>
            </a:fld>
            <a:endParaRPr lang="fr-B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 smtClean="0"/>
              <a:t>SPW - facultatif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35</a:t>
            </a:fld>
            <a:endParaRPr lang="fr-B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 smtClean="0"/>
              <a:t>SPW - facultatif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36</a:t>
            </a:fld>
            <a:endParaRPr lang="fr-B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 smtClean="0"/>
              <a:t>SPW - facultatif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37</a:t>
            </a:fld>
            <a:endParaRPr lang="fr-B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 smtClean="0"/>
              <a:t>SPW - facultatif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38</a:t>
            </a:fld>
            <a:endParaRPr lang="fr-B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 smtClean="0"/>
              <a:t>SPW - facultatif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39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SPW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 smtClean="0"/>
              <a:t>SPW - facultatif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40</a:t>
            </a:fld>
            <a:endParaRPr lang="fr-B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 smtClean="0"/>
              <a:t>SPW - facultatif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41</a:t>
            </a:fld>
            <a:endParaRPr lang="fr-B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 smtClean="0"/>
              <a:t>SPW - facultatif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42</a:t>
            </a:fld>
            <a:endParaRPr lang="fr-B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 smtClean="0"/>
              <a:t>SPW - facultatif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43</a:t>
            </a:fld>
            <a:endParaRPr lang="fr-B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 smtClean="0"/>
              <a:t>SPW - facultatif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44</a:t>
            </a:fld>
            <a:endParaRPr lang="fr-B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Pour DG facultatif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45</a:t>
            </a:fld>
            <a:endParaRPr lang="fr-B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/>
              <a:t>DG - facultatif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46</a:t>
            </a:fld>
            <a:endParaRPr lang="fr-B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2213">
              <a:defRPr/>
            </a:pPr>
            <a:r>
              <a:rPr lang="fr-BE" dirty="0"/>
              <a:t>DG - facultatif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47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smtClean="0"/>
              <a:t>FWB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663137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smtClean="0"/>
              <a:t>SPW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SPW -</a:t>
            </a:r>
            <a:r>
              <a:rPr lang="fr-BE" baseline="0" dirty="0" smtClean="0"/>
              <a:t> quand l’implantation n’a que 1 ou 2 enseignants =&gt; elle peut rentrer des projets même si pas 3 enseignants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SPW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SPW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7A1-995B-4D27-A0BA-51B9FBF6CB6B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2939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.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8522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A95551-D1D3-A84C-8660-801F87D5E2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8428235"/>
      </p:ext>
    </p:extLst>
  </p:cSld>
  <p:clrMapOvr>
    <a:masterClrMapping/>
  </p:clrMapOvr>
  <p:transition spd="slow" advClick="0" advTm="9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normal. 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0" y="2279079"/>
            <a:ext cx="9144000" cy="2299842"/>
          </a:xfrm>
          <a:prstGeom prst="rect">
            <a:avLst/>
          </a:prstGeom>
        </p:spPr>
        <p:txBody>
          <a:bodyPr vert="horz" lIns="288000" tIns="72000" rIns="180000" bIns="72000" rtlCol="0" anchor="ctr" anchorCtr="1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baseline="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aseline="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aseline="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aseline="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baseline="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6000" y="6570000"/>
            <a:ext cx="288000" cy="288000"/>
          </a:xfrm>
          <a:prstGeom prst="rect">
            <a:avLst/>
          </a:prstGeom>
          <a:solidFill>
            <a:srgbClr val="2B759F"/>
          </a:solidFill>
        </p:spPr>
        <p:txBody>
          <a:bodyPr lIns="0" tIns="0" rIns="0" bIns="0"/>
          <a:lstStyle>
            <a:lvl1pPr algn="ctr">
              <a:defRPr sz="12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68008F71-CE5D-455E-8CE3-ECAC7F5B132B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4000" y="6570000"/>
            <a:ext cx="7920000" cy="288000"/>
          </a:xfrm>
          <a:prstGeom prst="rect">
            <a:avLst/>
          </a:prstGeom>
        </p:spPr>
        <p:txBody>
          <a:bodyPr wrap="square" lIns="0" tIns="0" rIns="360000" bIns="0" anchor="ctr" anchorCtr="0"/>
          <a:lstStyle>
            <a:lvl1pPr algn="r">
              <a:defRPr sz="1200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47664"/>
          </a:xfrm>
          <a:prstGeom prst="rect">
            <a:avLst/>
          </a:prstGeom>
        </p:spPr>
        <p:txBody>
          <a:bodyPr lIns="36000" tIns="72000" rIns="36000" bIns="36000" anchor="t" anchorCtr="0">
            <a:spAutoFit/>
          </a:bodyPr>
          <a:lstStyle>
            <a:lvl1pPr algn="ctr">
              <a:lnSpc>
                <a:spcPts val="4200"/>
              </a:lnSpc>
              <a:defRPr sz="4000" baseline="0">
                <a:solidFill>
                  <a:srgbClr val="2C6DB4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855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85B635-6AF7-447B-B4F3-9498C8BE0F2E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091" y="6293115"/>
            <a:ext cx="1838009" cy="464143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1" y="6326173"/>
            <a:ext cx="1518087" cy="4297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65" y="6201834"/>
            <a:ext cx="1513762" cy="673100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09" y="6242619"/>
            <a:ext cx="611178" cy="565339"/>
          </a:xfrm>
          <a:prstGeom prst="rect">
            <a:avLst/>
          </a:prstGeom>
          <a:noFill/>
        </p:spPr>
      </p:pic>
      <p:pic>
        <p:nvPicPr>
          <p:cNvPr id="7" name="Image 6" descr="Ostbelgien_Logo_Color_sRGB.png"/>
          <p:cNvPicPr>
            <a:picLocks noChangeAspect="1"/>
          </p:cNvPicPr>
          <p:nvPr userDrawn="1"/>
        </p:nvPicPr>
        <p:blipFill>
          <a:blip r:embed="rId11" cstate="email"/>
          <a:stretch>
            <a:fillRect/>
          </a:stretch>
        </p:blipFill>
        <p:spPr>
          <a:xfrm>
            <a:off x="6270981" y="6029025"/>
            <a:ext cx="2331156" cy="999067"/>
          </a:xfrm>
          <a:prstGeom prst="rect">
            <a:avLst/>
          </a:prstGeom>
        </p:spPr>
      </p:pic>
      <p:sp>
        <p:nvSpPr>
          <p:cNvPr id="8" name="Rectangle 27"/>
          <p:cNvSpPr txBox="1">
            <a:spLocks noChangeArrowheads="1"/>
          </p:cNvSpPr>
          <p:nvPr userDrawn="1"/>
        </p:nvSpPr>
        <p:spPr bwMode="auto">
          <a:xfrm>
            <a:off x="8439302" y="6464172"/>
            <a:ext cx="541734" cy="30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50000"/>
              </a:spcBef>
              <a:defRPr/>
            </a:pPr>
            <a:fld id="{1630ACB3-A12C-4FBA-9210-95AFC6206752}" type="slidenum">
              <a:rPr lang="fr-FR" sz="110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‹N°›</a:t>
            </a:fld>
            <a:r>
              <a:rPr lang="fr-FR" sz="11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28943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3" r:id="rId3"/>
    <p:sldLayoutId id="2147483676" r:id="rId4"/>
    <p:sldLayoutId id="2147483681" r:id="rId5"/>
  </p:sldLayoutIdLst>
  <p:hf hd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rgbClr val="2C6DB4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Tx/>
        <a:buNone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34988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82663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431925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974850" indent="-2762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colenumerique.be/qa/centrale-de-marche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ecolenumerique@spw.wallonie.b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el.ecolenumerique.be/login.php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lenumerique.be/qa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46.xml"/><Relationship Id="rId7" Type="http://schemas.openxmlformats.org/officeDocument/2006/relationships/hyperlink" Target="appel.ecolenumerique.b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://appel.ecolenumerique.be/" TargetMode="External"/><Relationship Id="rId5" Type="http://schemas.openxmlformats.org/officeDocument/2006/relationships/hyperlink" Target="http://www.ostbelgienbildung.be/ecolenumerique.be" TargetMode="External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mailto:quentin.delree@spw.wallonie.be" TargetMode="External"/><Relationship Id="rId13" Type="http://schemas.openxmlformats.org/officeDocument/2006/relationships/image" Target="../media/image59.gif"/><Relationship Id="rId3" Type="http://schemas.openxmlformats.org/officeDocument/2006/relationships/notesSlide" Target="../notesSlides/notesSlide47.xml"/><Relationship Id="rId7" Type="http://schemas.openxmlformats.org/officeDocument/2006/relationships/hyperlink" Target="mailto:sebastien.lennertz@dgov.be" TargetMode="External"/><Relationship Id="rId12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mailto:jens.giesdorf@dgov.be" TargetMode="External"/><Relationship Id="rId11" Type="http://schemas.openxmlformats.org/officeDocument/2006/relationships/hyperlink" Target="http://www.ostbelgienbildung.be/ecolenumerique" TargetMode="External"/><Relationship Id="rId5" Type="http://schemas.openxmlformats.org/officeDocument/2006/relationships/image" Target="../media/image57.jpeg"/><Relationship Id="rId15" Type="http://schemas.openxmlformats.org/officeDocument/2006/relationships/hyperlink" Target="mailto:cyberclasse@systemat.com" TargetMode="External"/><Relationship Id="rId10" Type="http://schemas.openxmlformats.org/officeDocument/2006/relationships/hyperlink" Target="http://www.enseignement.be/" TargetMode="External"/><Relationship Id="rId4" Type="http://schemas.openxmlformats.org/officeDocument/2006/relationships/image" Target="../media/image56.png"/><Relationship Id="rId9" Type="http://schemas.openxmlformats.org/officeDocument/2006/relationships/hyperlink" Target="mailto:jean.brahy@spw.wallonie.be" TargetMode="External"/><Relationship Id="rId14" Type="http://schemas.openxmlformats.org/officeDocument/2006/relationships/hyperlink" Target="helpdesk.spw.wallonie.b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296257" y="446767"/>
            <a:ext cx="6863864" cy="4370835"/>
            <a:chOff x="1296257" y="446767"/>
            <a:chExt cx="6863864" cy="4370835"/>
          </a:xfrm>
        </p:grpSpPr>
        <p:sp>
          <p:nvSpPr>
            <p:cNvPr id="8" name="Forme libre 7"/>
            <p:cNvSpPr>
              <a:spLocks noChangeAspect="1"/>
            </p:cNvSpPr>
            <p:nvPr/>
          </p:nvSpPr>
          <p:spPr>
            <a:xfrm>
              <a:off x="1296257" y="446767"/>
              <a:ext cx="6624424" cy="4185532"/>
            </a:xfrm>
            <a:custGeom>
              <a:avLst/>
              <a:gdLst>
                <a:gd name="connsiteX0" fmla="*/ 1003177 w 3666478"/>
                <a:gd name="connsiteY0" fmla="*/ 0 h 2796466"/>
                <a:gd name="connsiteX1" fmla="*/ 2059619 w 3666478"/>
                <a:gd name="connsiteY1" fmla="*/ 0 h 2796466"/>
                <a:gd name="connsiteX2" fmla="*/ 3666478 w 3666478"/>
                <a:gd name="connsiteY2" fmla="*/ 1109709 h 2796466"/>
                <a:gd name="connsiteX3" fmla="*/ 0 w 3666478"/>
                <a:gd name="connsiteY3" fmla="*/ 2796466 h 2796466"/>
                <a:gd name="connsiteX4" fmla="*/ 1003177 w 3666478"/>
                <a:gd name="connsiteY4" fmla="*/ 0 h 279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6478" h="2796466">
                  <a:moveTo>
                    <a:pt x="1003177" y="0"/>
                  </a:moveTo>
                  <a:lnTo>
                    <a:pt x="2059619" y="0"/>
                  </a:lnTo>
                  <a:lnTo>
                    <a:pt x="3666478" y="1109709"/>
                  </a:lnTo>
                  <a:lnTo>
                    <a:pt x="0" y="2796466"/>
                  </a:lnTo>
                  <a:lnTo>
                    <a:pt x="1003177" y="0"/>
                  </a:lnTo>
                  <a:close/>
                </a:path>
              </a:pathLst>
            </a:custGeom>
            <a:blipFill>
              <a:blip r:embed="rId3" cstate="email"/>
              <a:stretch>
                <a:fillRect/>
              </a:stretch>
            </a:blip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7" name="ZoneTexte 6"/>
            <p:cNvSpPr txBox="1"/>
            <p:nvPr/>
          </p:nvSpPr>
          <p:spPr>
            <a:xfrm rot="20319646">
              <a:off x="1664714" y="3608305"/>
              <a:ext cx="6495407" cy="66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fr-BE" sz="6600" b="1" dirty="0" smtClean="0"/>
                <a:t>Ecole Numérique</a:t>
              </a:r>
              <a:endParaRPr lang="fr-BE" sz="6600" b="1" dirty="0"/>
            </a:p>
          </p:txBody>
        </p:sp>
        <p:sp>
          <p:nvSpPr>
            <p:cNvPr id="4" name="ZoneTexte 3"/>
            <p:cNvSpPr txBox="1"/>
            <p:nvPr/>
          </p:nvSpPr>
          <p:spPr>
            <a:xfrm rot="20342156">
              <a:off x="2408761" y="3986605"/>
              <a:ext cx="53470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b="1" dirty="0" smtClean="0"/>
                <a:t>Projektaufruf 2018</a:t>
              </a:r>
              <a:endParaRPr lang="de-DE" sz="48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5976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59" y="1095280"/>
            <a:ext cx="4173629" cy="4180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580913" y="4552766"/>
            <a:ext cx="52370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12 tablettes Apple </a:t>
            </a:r>
            <a:r>
              <a:rPr lang="fr-FR" dirty="0">
                <a:solidFill>
                  <a:srgbClr val="333333"/>
                </a:solidFill>
              </a:rPr>
              <a:t>iPad 2017 32Go </a:t>
            </a:r>
            <a:endParaRPr lang="fr-FR" dirty="0" smtClean="0">
              <a:solidFill>
                <a:srgbClr val="33333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Valise </a:t>
            </a:r>
            <a:r>
              <a:rPr lang="fr-FR" dirty="0">
                <a:solidFill>
                  <a:srgbClr val="333333"/>
                </a:solidFill>
              </a:rPr>
              <a:t>Magellan </a:t>
            </a:r>
            <a:r>
              <a:rPr lang="fr-FR" dirty="0" err="1">
                <a:solidFill>
                  <a:srgbClr val="333333"/>
                </a:solidFill>
              </a:rPr>
              <a:t>KSync</a:t>
            </a:r>
            <a:r>
              <a:rPr lang="fr-FR" dirty="0">
                <a:solidFill>
                  <a:srgbClr val="333333"/>
                </a:solidFill>
              </a:rPr>
              <a:t> </a:t>
            </a:r>
            <a:r>
              <a:rPr lang="fr-FR" dirty="0" smtClean="0">
                <a:solidFill>
                  <a:srgbClr val="333333"/>
                </a:solidFill>
              </a:rPr>
              <a:t>C12L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Recopie d’écran Apple TV 32Go</a:t>
            </a:r>
            <a:endParaRPr lang="fr-FR" dirty="0">
              <a:solidFill>
                <a:srgbClr val="33333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Système de gestion à distance des tablettes</a:t>
            </a:r>
            <a:endParaRPr lang="fr-FR" dirty="0">
              <a:effectLst/>
            </a:endParaRPr>
          </a:p>
        </p:txBody>
      </p:sp>
      <p:sp>
        <p:nvSpPr>
          <p:cNvPr id="8" name="Titre 13"/>
          <p:cNvSpPr txBox="1">
            <a:spLocks/>
          </p:cNvSpPr>
          <p:nvPr/>
        </p:nvSpPr>
        <p:spPr>
          <a:xfrm>
            <a:off x="978945" y="120582"/>
            <a:ext cx="7160205" cy="1014882"/>
          </a:xfrm>
          <a:prstGeom prst="rect">
            <a:avLst/>
          </a:prstGeom>
        </p:spPr>
        <p:txBody>
          <a:bodyPr/>
          <a:lstStyle/>
          <a:p>
            <a:r>
              <a:rPr lang="fr-FR" sz="3600" b="1" dirty="0" smtClean="0"/>
              <a:t>Pack 1 : 12 tablettes 10” </a:t>
            </a:r>
            <a:r>
              <a:rPr lang="fr-FR" sz="3600" b="1" dirty="0" err="1" smtClean="0"/>
              <a:t>iOS</a:t>
            </a:r>
            <a:endParaRPr lang="fr-FR" sz="3600" b="1" dirty="0" smtClean="0"/>
          </a:p>
          <a:p>
            <a:r>
              <a:rPr lang="fr-FR" sz="2400" b="1" dirty="0" smtClean="0">
                <a:sym typeface="Wingdings" pitchFamily="2" charset="2"/>
              </a:rPr>
              <a:t> 24 points</a:t>
            </a:r>
            <a:endParaRPr lang="fr-FR" sz="2400" b="1" dirty="0" smtClean="0"/>
          </a:p>
        </p:txBody>
      </p:sp>
      <p:pic>
        <p:nvPicPr>
          <p:cNvPr id="9" name="Image 8" descr="ipad_2017_9-7_huelle_couverture_aus_leder_schwarz_03593e58ca43ba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68961" y="1850906"/>
            <a:ext cx="3083030" cy="2198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1718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83" y="1563146"/>
            <a:ext cx="3308389" cy="261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34" name="Picture 2" descr="Résultat de recherche d'images pour &quot;valise avitice table box&quot;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913523" y="1808531"/>
            <a:ext cx="3481329" cy="36150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13"/>
          <p:cNvSpPr txBox="1">
            <a:spLocks/>
          </p:cNvSpPr>
          <p:nvPr/>
        </p:nvSpPr>
        <p:spPr>
          <a:xfrm>
            <a:off x="984725" y="120582"/>
            <a:ext cx="7154426" cy="1060946"/>
          </a:xfrm>
          <a:prstGeom prst="rect">
            <a:avLst/>
          </a:prstGeom>
        </p:spPr>
        <p:txBody>
          <a:bodyPr/>
          <a:lstStyle/>
          <a:p>
            <a:r>
              <a:rPr lang="fr-FR" sz="3600" b="1" dirty="0" smtClean="0"/>
              <a:t>Pack 2 : 12 tablettes 10” </a:t>
            </a:r>
            <a:r>
              <a:rPr lang="fr-FR" sz="3600" b="1" dirty="0" err="1" smtClean="0"/>
              <a:t>Androïd</a:t>
            </a:r>
            <a:endParaRPr lang="fr-FR" sz="3600" b="1" dirty="0" smtClean="0"/>
          </a:p>
          <a:p>
            <a:r>
              <a:rPr lang="fr-FR" sz="2400" b="1" dirty="0" smtClean="0">
                <a:sym typeface="Wingdings" pitchFamily="2" charset="2"/>
              </a:rPr>
              <a:t> 15 points</a:t>
            </a:r>
            <a:endParaRPr lang="fr-FR" sz="24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675626" y="4552766"/>
            <a:ext cx="5142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12 tablettes Acer </a:t>
            </a:r>
            <a:r>
              <a:rPr lang="fr-FR" dirty="0" err="1" smtClean="0">
                <a:solidFill>
                  <a:srgbClr val="333333"/>
                </a:solidFill>
              </a:rPr>
              <a:t>Iconia</a:t>
            </a:r>
            <a:r>
              <a:rPr lang="fr-FR" dirty="0" smtClean="0">
                <a:solidFill>
                  <a:srgbClr val="333333"/>
                </a:solidFill>
              </a:rPr>
              <a:t> One 10 32Go</a:t>
            </a:r>
            <a:r>
              <a:rPr lang="fr-FR" dirty="0">
                <a:solidFill>
                  <a:srgbClr val="333333"/>
                </a:solidFill>
              </a:rPr>
              <a:t> </a:t>
            </a:r>
            <a:endParaRPr lang="fr-FR" dirty="0" smtClean="0">
              <a:solidFill>
                <a:srgbClr val="33333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Valise </a:t>
            </a:r>
            <a:r>
              <a:rPr lang="fr-FR" dirty="0" err="1" smtClean="0">
                <a:solidFill>
                  <a:srgbClr val="333333"/>
                </a:solidFill>
              </a:rPr>
              <a:t>Avitice</a:t>
            </a:r>
            <a:r>
              <a:rPr lang="fr-FR" dirty="0" smtClean="0">
                <a:solidFill>
                  <a:srgbClr val="333333"/>
                </a:solidFill>
              </a:rPr>
              <a:t> </a:t>
            </a:r>
            <a:r>
              <a:rPr lang="fr-FR" dirty="0" err="1" smtClean="0">
                <a:solidFill>
                  <a:srgbClr val="333333"/>
                </a:solidFill>
              </a:rPr>
              <a:t>Tablebox</a:t>
            </a:r>
            <a:endParaRPr lang="fr-FR" dirty="0" smtClean="0">
              <a:solidFill>
                <a:srgbClr val="33333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Recopie d’écran </a:t>
            </a:r>
            <a:r>
              <a:rPr lang="fr-FR" dirty="0" err="1" smtClean="0">
                <a:solidFill>
                  <a:srgbClr val="333333"/>
                </a:solidFill>
              </a:rPr>
              <a:t>EzCast</a:t>
            </a:r>
            <a:r>
              <a:rPr lang="fr-FR" dirty="0" smtClean="0">
                <a:solidFill>
                  <a:srgbClr val="333333"/>
                </a:solidFill>
              </a:rPr>
              <a:t> Pro</a:t>
            </a:r>
            <a:endParaRPr lang="fr-FR" dirty="0">
              <a:solidFill>
                <a:srgbClr val="33333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Système de gestion à distance des tablettes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4127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584">
            <a:off x="3944686" y="1680669"/>
            <a:ext cx="3995223" cy="28511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3"/>
          <p:cNvSpPr txBox="1">
            <a:spLocks/>
          </p:cNvSpPr>
          <p:nvPr/>
        </p:nvSpPr>
        <p:spPr>
          <a:xfrm>
            <a:off x="984725" y="120582"/>
            <a:ext cx="7154426" cy="1060946"/>
          </a:xfrm>
          <a:prstGeom prst="rect">
            <a:avLst/>
          </a:prstGeom>
        </p:spPr>
        <p:txBody>
          <a:bodyPr/>
          <a:lstStyle/>
          <a:p>
            <a:r>
              <a:rPr lang="fr-FR" sz="3600" b="1" dirty="0" smtClean="0"/>
              <a:t>Pack 3 : 6x PC Hybrides Windows</a:t>
            </a:r>
          </a:p>
          <a:p>
            <a:r>
              <a:rPr lang="fr-FR" sz="2400" b="1" dirty="0" smtClean="0">
                <a:sym typeface="Wingdings" pitchFamily="2" charset="2"/>
              </a:rPr>
              <a:t> 18 points</a:t>
            </a:r>
            <a:endParaRPr lang="fr-FR" sz="2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675626" y="4552766"/>
            <a:ext cx="5142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6 PC Lenovo MIIX 510-12ISK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Recopie d’écran </a:t>
            </a:r>
            <a:r>
              <a:rPr lang="fr-FR" dirty="0" err="1" smtClean="0">
                <a:solidFill>
                  <a:srgbClr val="333333"/>
                </a:solidFill>
              </a:rPr>
              <a:t>EzCast</a:t>
            </a:r>
            <a:r>
              <a:rPr lang="fr-FR" dirty="0" smtClean="0">
                <a:solidFill>
                  <a:srgbClr val="333333"/>
                </a:solidFill>
              </a:rPr>
              <a:t> Pro</a:t>
            </a:r>
            <a:endParaRPr lang="fr-FR" dirty="0">
              <a:solidFill>
                <a:srgbClr val="33333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Système de gestion à distance des PC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1037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9" y="1668862"/>
            <a:ext cx="2755631" cy="185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391">
            <a:off x="4260524" y="1884070"/>
            <a:ext cx="4125114" cy="29391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13"/>
          <p:cNvSpPr txBox="1">
            <a:spLocks/>
          </p:cNvSpPr>
          <p:nvPr/>
        </p:nvSpPr>
        <p:spPr>
          <a:xfrm>
            <a:off x="984725" y="120582"/>
            <a:ext cx="7154426" cy="1060946"/>
          </a:xfrm>
          <a:prstGeom prst="rect">
            <a:avLst/>
          </a:prstGeom>
        </p:spPr>
        <p:txBody>
          <a:bodyPr/>
          <a:lstStyle/>
          <a:p>
            <a:r>
              <a:rPr lang="fr-FR" sz="3600" b="1" dirty="0" smtClean="0"/>
              <a:t>Pack 4 : 8x </a:t>
            </a:r>
            <a:r>
              <a:rPr lang="fr-FR" sz="3600" b="1" dirty="0" err="1" smtClean="0"/>
              <a:t>Chromebook</a:t>
            </a:r>
            <a:endParaRPr lang="fr-FR" sz="3600" b="1" dirty="0" smtClean="0"/>
          </a:p>
          <a:p>
            <a:r>
              <a:rPr lang="fr-FR" sz="2400" b="1" dirty="0" smtClean="0">
                <a:sym typeface="Wingdings" pitchFamily="2" charset="2"/>
              </a:rPr>
              <a:t> 10 points</a:t>
            </a:r>
            <a:endParaRPr lang="fr-FR" sz="24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675626" y="4552766"/>
            <a:ext cx="5142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8 PC HP </a:t>
            </a:r>
            <a:r>
              <a:rPr lang="fr-FR" dirty="0" err="1" smtClean="0">
                <a:solidFill>
                  <a:srgbClr val="333333"/>
                </a:solidFill>
              </a:rPr>
              <a:t>Chromebook</a:t>
            </a:r>
            <a:r>
              <a:rPr lang="fr-FR" dirty="0" smtClean="0">
                <a:solidFill>
                  <a:srgbClr val="333333"/>
                </a:solidFill>
              </a:rPr>
              <a:t> 11 G5 32Go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Recopie d’écran </a:t>
            </a:r>
            <a:r>
              <a:rPr lang="fr-FR" dirty="0" err="1" smtClean="0">
                <a:solidFill>
                  <a:srgbClr val="333333"/>
                </a:solidFill>
              </a:rPr>
              <a:t>EzCast</a:t>
            </a:r>
            <a:r>
              <a:rPr lang="fr-FR" dirty="0" smtClean="0">
                <a:solidFill>
                  <a:srgbClr val="333333"/>
                </a:solidFill>
              </a:rPr>
              <a:t> Pro</a:t>
            </a:r>
            <a:endParaRPr lang="fr-FR" dirty="0">
              <a:solidFill>
                <a:srgbClr val="33333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Système de gestion à distance des PC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858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9" y="1661762"/>
            <a:ext cx="3235422" cy="356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04966" y="3015127"/>
            <a:ext cx="658542" cy="6585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13"/>
          <p:cNvSpPr txBox="1">
            <a:spLocks/>
          </p:cNvSpPr>
          <p:nvPr/>
        </p:nvSpPr>
        <p:spPr>
          <a:xfrm>
            <a:off x="984725" y="120582"/>
            <a:ext cx="7154426" cy="1060946"/>
          </a:xfrm>
          <a:prstGeom prst="rect">
            <a:avLst/>
          </a:prstGeom>
        </p:spPr>
        <p:txBody>
          <a:bodyPr/>
          <a:lstStyle/>
          <a:p>
            <a:r>
              <a:rPr lang="fr-FR" sz="3600" b="1" dirty="0" smtClean="0"/>
              <a:t>Pack 5 : Armoire de rangement et de rechargement</a:t>
            </a:r>
          </a:p>
          <a:p>
            <a:r>
              <a:rPr lang="fr-FR" sz="2400" b="1" dirty="0" smtClean="0">
                <a:sym typeface="Wingdings" pitchFamily="2" charset="2"/>
              </a:rPr>
              <a:t> 8 points</a:t>
            </a:r>
            <a:endParaRPr lang="fr-FR" sz="24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675626" y="4552766"/>
            <a:ext cx="5463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effectLst/>
              </a:rPr>
              <a:t> 1 Dell Mobile </a:t>
            </a:r>
            <a:r>
              <a:rPr lang="fr-FR" dirty="0" err="1" smtClean="0"/>
              <a:t>C</a:t>
            </a:r>
            <a:r>
              <a:rPr lang="fr-FR" dirty="0" err="1" smtClean="0">
                <a:effectLst/>
              </a:rPr>
              <a:t>omputing</a:t>
            </a:r>
            <a:r>
              <a:rPr lang="fr-FR" dirty="0" smtClean="0">
                <a:effectLst/>
              </a:rPr>
              <a:t> </a:t>
            </a:r>
            <a:r>
              <a:rPr lang="fr-FR" dirty="0" err="1" smtClean="0"/>
              <a:t>C</a:t>
            </a:r>
            <a:r>
              <a:rPr lang="fr-FR" dirty="0" err="1" smtClean="0">
                <a:effectLst/>
              </a:rPr>
              <a:t>art</a:t>
            </a:r>
            <a:endParaRPr lang="fr-FR" dirty="0" smtClean="0"/>
          </a:p>
          <a:p>
            <a:r>
              <a:rPr lang="fr-FR" dirty="0" smtClean="0">
                <a:effectLst/>
              </a:rPr>
              <a:t>PS2 </a:t>
            </a:r>
            <a:r>
              <a:rPr lang="fr-FR" dirty="0" err="1" smtClean="0">
                <a:effectLst/>
              </a:rPr>
              <a:t>Managed</a:t>
            </a:r>
            <a:r>
              <a:rPr lang="fr-FR" dirty="0" smtClean="0">
                <a:effectLst/>
              </a:rPr>
              <a:t> 210-AHOR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432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866">
            <a:off x="3688188" y="1570896"/>
            <a:ext cx="4681174" cy="33628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3"/>
          <p:cNvSpPr txBox="1">
            <a:spLocks/>
          </p:cNvSpPr>
          <p:nvPr/>
        </p:nvSpPr>
        <p:spPr>
          <a:xfrm>
            <a:off x="984725" y="120582"/>
            <a:ext cx="7154426" cy="1060946"/>
          </a:xfrm>
          <a:prstGeom prst="rect">
            <a:avLst/>
          </a:prstGeom>
        </p:spPr>
        <p:txBody>
          <a:bodyPr/>
          <a:lstStyle/>
          <a:p>
            <a:r>
              <a:rPr lang="fr-FR" sz="3600" b="1" dirty="0" smtClean="0"/>
              <a:t>Pack 6 : PC portable 15’’ Windows</a:t>
            </a:r>
          </a:p>
          <a:p>
            <a:r>
              <a:rPr lang="fr-FR" sz="2400" b="1" dirty="0" smtClean="0">
                <a:sym typeface="Wingdings" pitchFamily="2" charset="2"/>
              </a:rPr>
              <a:t> 3 points</a:t>
            </a:r>
            <a:endParaRPr lang="fr-FR" sz="2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675626" y="4552766"/>
            <a:ext cx="5142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PC HP </a:t>
            </a:r>
            <a:r>
              <a:rPr lang="fr-FR" dirty="0" err="1" smtClean="0">
                <a:solidFill>
                  <a:srgbClr val="333333"/>
                </a:solidFill>
              </a:rPr>
              <a:t>ProBook</a:t>
            </a:r>
            <a:r>
              <a:rPr lang="fr-FR" dirty="0" smtClean="0">
                <a:solidFill>
                  <a:srgbClr val="333333"/>
                </a:solidFill>
              </a:rPr>
              <a:t> 450 G4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Sacoche de transport</a:t>
            </a:r>
            <a:endParaRPr lang="fr-FR" dirty="0">
              <a:solidFill>
                <a:srgbClr val="33333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Système de gestion à distance des PC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5713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623">
            <a:off x="3372139" y="1401711"/>
            <a:ext cx="4635692" cy="35538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3"/>
          <p:cNvSpPr txBox="1">
            <a:spLocks/>
          </p:cNvSpPr>
          <p:nvPr/>
        </p:nvSpPr>
        <p:spPr>
          <a:xfrm>
            <a:off x="984725" y="120582"/>
            <a:ext cx="7154426" cy="1060946"/>
          </a:xfrm>
          <a:prstGeom prst="rect">
            <a:avLst/>
          </a:prstGeom>
        </p:spPr>
        <p:txBody>
          <a:bodyPr/>
          <a:lstStyle/>
          <a:p>
            <a:r>
              <a:rPr lang="fr-FR" sz="3600" b="1" dirty="0" smtClean="0"/>
              <a:t>Pack 7 : portable 13’’ Mac OSX</a:t>
            </a:r>
          </a:p>
          <a:p>
            <a:r>
              <a:rPr lang="fr-FR" sz="2400" b="1" dirty="0" smtClean="0">
                <a:sym typeface="Wingdings" pitchFamily="2" charset="2"/>
              </a:rPr>
              <a:t> 6 points</a:t>
            </a:r>
            <a:endParaRPr lang="fr-FR" sz="2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675626" y="4552766"/>
            <a:ext cx="5142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Apple </a:t>
            </a:r>
            <a:r>
              <a:rPr lang="fr-FR" dirty="0" err="1" smtClean="0">
                <a:solidFill>
                  <a:srgbClr val="333333"/>
                </a:solidFill>
              </a:rPr>
              <a:t>MacBook</a:t>
            </a:r>
            <a:r>
              <a:rPr lang="fr-FR" dirty="0" smtClean="0">
                <a:solidFill>
                  <a:srgbClr val="333333"/>
                </a:solidFill>
              </a:rPr>
              <a:t> Pro 13’’ 2016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Sacoche de transport</a:t>
            </a:r>
            <a:endParaRPr lang="fr-FR" dirty="0">
              <a:solidFill>
                <a:srgbClr val="33333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Adaptateur LMP USB-C mini Dock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290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29" y="1384501"/>
            <a:ext cx="3491551" cy="28458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13"/>
          <p:cNvSpPr txBox="1">
            <a:spLocks/>
          </p:cNvSpPr>
          <p:nvPr/>
        </p:nvSpPr>
        <p:spPr>
          <a:xfrm>
            <a:off x="984725" y="120582"/>
            <a:ext cx="7154426" cy="1060946"/>
          </a:xfrm>
          <a:prstGeom prst="rect">
            <a:avLst/>
          </a:prstGeom>
        </p:spPr>
        <p:txBody>
          <a:bodyPr/>
          <a:lstStyle/>
          <a:p>
            <a:r>
              <a:rPr lang="fr-FR" sz="3600" b="1" dirty="0" smtClean="0"/>
              <a:t>Pack 8 : Tableau Blanc Interactif</a:t>
            </a:r>
          </a:p>
          <a:p>
            <a:r>
              <a:rPr lang="fr-FR" sz="2400" b="1" dirty="0" smtClean="0">
                <a:sym typeface="Wingdings" pitchFamily="2" charset="2"/>
              </a:rPr>
              <a:t> 10 points</a:t>
            </a:r>
            <a:endParaRPr lang="fr-FR" sz="24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675626" y="4552766"/>
            <a:ext cx="5142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Vidéoprojecteur interactif </a:t>
            </a:r>
            <a:r>
              <a:rPr lang="fr-FR" dirty="0" err="1" smtClean="0">
                <a:solidFill>
                  <a:srgbClr val="333333"/>
                </a:solidFill>
              </a:rPr>
              <a:t>Optoma</a:t>
            </a:r>
            <a:r>
              <a:rPr lang="fr-FR" dirty="0" smtClean="0">
                <a:solidFill>
                  <a:srgbClr val="333333"/>
                </a:solidFill>
              </a:rPr>
              <a:t> W320USTi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  <a:effectLst/>
              </a:rPr>
              <a:t> 1 Surface SMIT VISUAL 13015.400 - 1,3m x 2,0m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Système audio VISION SP-1800P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  <a:effectLst/>
              </a:rPr>
              <a:t> 1 Installation  de la connectique déportée</a:t>
            </a:r>
            <a:endParaRPr lang="fr-FR" dirty="0">
              <a:effectLst/>
            </a:endParaRPr>
          </a:p>
        </p:txBody>
      </p:sp>
      <p:pic>
        <p:nvPicPr>
          <p:cNvPr id="8" name="Image 7" descr="LD0004692800_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084337">
            <a:off x="5336759" y="1980244"/>
            <a:ext cx="2926747" cy="29267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852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3"/>
          <p:cNvSpPr txBox="1">
            <a:spLocks/>
          </p:cNvSpPr>
          <p:nvPr/>
        </p:nvSpPr>
        <p:spPr>
          <a:xfrm>
            <a:off x="984725" y="120582"/>
            <a:ext cx="7154426" cy="1060946"/>
          </a:xfrm>
          <a:prstGeom prst="rect">
            <a:avLst/>
          </a:prstGeom>
        </p:spPr>
        <p:txBody>
          <a:bodyPr/>
          <a:lstStyle/>
          <a:p>
            <a:r>
              <a:rPr lang="fr-FR" sz="3600" b="1" dirty="0" smtClean="0"/>
              <a:t>Pack 9 : Projecteur Multimédia</a:t>
            </a:r>
          </a:p>
          <a:p>
            <a:r>
              <a:rPr lang="fr-FR" sz="2400" b="1" dirty="0" smtClean="0">
                <a:sym typeface="Wingdings" pitchFamily="2" charset="2"/>
              </a:rPr>
              <a:t> 5 points</a:t>
            </a:r>
            <a:endParaRPr lang="fr-FR" sz="2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675624" y="4552766"/>
            <a:ext cx="8046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Vidéoprojecteur interactif NEC UM351W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  <a:effectLst/>
              </a:rPr>
              <a:t> 1 Surface au choix : </a:t>
            </a:r>
            <a:r>
              <a:rPr lang="fr-FR" i="1" dirty="0" smtClean="0">
                <a:solidFill>
                  <a:srgbClr val="333333"/>
                </a:solidFill>
                <a:effectLst/>
              </a:rPr>
              <a:t>fixe</a:t>
            </a:r>
            <a:r>
              <a:rPr lang="fr-FR" dirty="0" smtClean="0">
                <a:solidFill>
                  <a:srgbClr val="333333"/>
                </a:solidFill>
                <a:effectLst/>
              </a:rPr>
              <a:t> ou </a:t>
            </a:r>
            <a:r>
              <a:rPr lang="fr-FR" i="1" dirty="0" smtClean="0">
                <a:solidFill>
                  <a:srgbClr val="333333"/>
                </a:solidFill>
              </a:rPr>
              <a:t>déroulante</a:t>
            </a:r>
            <a:r>
              <a:rPr lang="fr-FR" dirty="0" smtClean="0">
                <a:solidFill>
                  <a:srgbClr val="333333"/>
                </a:solidFill>
              </a:rPr>
              <a:t> (1,3m x 2,0m), </a:t>
            </a:r>
            <a:r>
              <a:rPr lang="fr-FR" dirty="0" smtClean="0">
                <a:solidFill>
                  <a:srgbClr val="333333"/>
                </a:solidFill>
                <a:effectLst/>
              </a:rPr>
              <a:t>ou </a:t>
            </a:r>
            <a:r>
              <a:rPr lang="fr-FR" i="1" dirty="0" smtClean="0">
                <a:solidFill>
                  <a:srgbClr val="333333"/>
                </a:solidFill>
                <a:effectLst/>
              </a:rPr>
              <a:t>magnétique</a:t>
            </a:r>
            <a:r>
              <a:rPr lang="fr-FR" dirty="0" smtClean="0">
                <a:solidFill>
                  <a:srgbClr val="333333"/>
                </a:solidFill>
                <a:effectLst/>
              </a:rPr>
              <a:t> (1,0m x 1,2m)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Système audio </a:t>
            </a:r>
            <a:r>
              <a:rPr lang="fr-FR" dirty="0" err="1" smtClean="0">
                <a:solidFill>
                  <a:srgbClr val="333333"/>
                </a:solidFill>
              </a:rPr>
              <a:t>Audac</a:t>
            </a:r>
            <a:r>
              <a:rPr lang="fr-FR" dirty="0" smtClean="0">
                <a:solidFill>
                  <a:srgbClr val="333333"/>
                </a:solidFill>
              </a:rPr>
              <a:t> LX503 MK II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  <a:effectLst/>
              </a:rPr>
              <a:t> 1 Installation  de la connectique déportée</a:t>
            </a:r>
            <a:endParaRPr lang="fr-FR" dirty="0">
              <a:effectLst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29" y="1384501"/>
            <a:ext cx="3491551" cy="2845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UM351W-ProjectorViewUpperbackRight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753123">
            <a:off x="5298828" y="2160394"/>
            <a:ext cx="3175280" cy="23814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8660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825">
            <a:off x="4402853" y="1088883"/>
            <a:ext cx="3243353" cy="44504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re 13"/>
          <p:cNvSpPr txBox="1">
            <a:spLocks/>
          </p:cNvSpPr>
          <p:nvPr/>
        </p:nvSpPr>
        <p:spPr>
          <a:xfrm>
            <a:off x="984725" y="120582"/>
            <a:ext cx="8028646" cy="1060946"/>
          </a:xfrm>
          <a:prstGeom prst="rect">
            <a:avLst/>
          </a:prstGeom>
        </p:spPr>
        <p:txBody>
          <a:bodyPr/>
          <a:lstStyle/>
          <a:p>
            <a:r>
              <a:rPr lang="fr-FR" sz="3600" b="1" dirty="0" smtClean="0"/>
              <a:t>Pack 10 : Kit mobile </a:t>
            </a:r>
            <a:r>
              <a:rPr lang="fr-FR" sz="2800" b="1" dirty="0" smtClean="0"/>
              <a:t>ajoutant l’interactivité</a:t>
            </a:r>
          </a:p>
          <a:p>
            <a:r>
              <a:rPr lang="fr-FR" sz="2400" b="1" dirty="0" smtClean="0">
                <a:sym typeface="Wingdings" pitchFamily="2" charset="2"/>
              </a:rPr>
              <a:t> 3 points</a:t>
            </a:r>
            <a:endParaRPr lang="fr-FR" sz="24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675626" y="4552766"/>
            <a:ext cx="5463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effectLst/>
              </a:rPr>
              <a:t> 1 </a:t>
            </a:r>
            <a:r>
              <a:rPr lang="fr-FR" dirty="0" err="1" smtClean="0">
                <a:effectLst/>
              </a:rPr>
              <a:t>Legamaster</a:t>
            </a:r>
            <a:r>
              <a:rPr lang="fr-FR" dirty="0" smtClean="0">
                <a:effectLst/>
              </a:rPr>
              <a:t> </a:t>
            </a:r>
            <a:r>
              <a:rPr lang="fr-FR" dirty="0" err="1" smtClean="0">
                <a:effectLst/>
              </a:rPr>
              <a:t>eBeam</a:t>
            </a:r>
            <a:r>
              <a:rPr lang="fr-FR" dirty="0" smtClean="0">
                <a:effectLst/>
              </a:rPr>
              <a:t> </a:t>
            </a:r>
            <a:r>
              <a:rPr lang="fr-FR" dirty="0" err="1" smtClean="0">
                <a:effectLst/>
              </a:rPr>
              <a:t>Edge</a:t>
            </a:r>
            <a:r>
              <a:rPr lang="fr-FR" dirty="0" smtClean="0">
                <a:effectLst/>
              </a:rPr>
              <a:t> Wireless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6437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 idx="4294967295"/>
          </p:nvPr>
        </p:nvSpPr>
        <p:spPr>
          <a:xfrm>
            <a:off x="989703" y="142165"/>
            <a:ext cx="7154863" cy="647700"/>
          </a:xfrm>
          <a:prstGeom prst="rect">
            <a:avLst/>
          </a:prstGeom>
        </p:spPr>
        <p:txBody>
          <a:bodyPr/>
          <a:lstStyle/>
          <a:p>
            <a:r>
              <a:rPr lang="fr-FR" sz="3600" b="1" dirty="0">
                <a:solidFill>
                  <a:schemeClr val="tx1"/>
                </a:solidFill>
              </a:rPr>
              <a:t>Des </a:t>
            </a:r>
            <a:r>
              <a:rPr lang="fr-FR" sz="3600" b="1" i="1" dirty="0" err="1">
                <a:solidFill>
                  <a:schemeClr val="tx1"/>
                </a:solidFill>
              </a:rPr>
              <a:t>C</a:t>
            </a:r>
            <a:r>
              <a:rPr lang="fr-FR" sz="3600" b="1" i="1" dirty="0" err="1" smtClean="0">
                <a:solidFill>
                  <a:schemeClr val="tx1"/>
                </a:solidFill>
              </a:rPr>
              <a:t>yberécoles</a:t>
            </a:r>
            <a:r>
              <a:rPr lang="fr-FR" sz="3600" b="1" dirty="0" smtClean="0">
                <a:solidFill>
                  <a:schemeClr val="tx1"/>
                </a:solidFill>
              </a:rPr>
              <a:t> </a:t>
            </a:r>
            <a:r>
              <a:rPr lang="fr-FR" sz="3600" b="1" dirty="0">
                <a:solidFill>
                  <a:schemeClr val="tx1"/>
                </a:solidFill>
              </a:rPr>
              <a:t>à </a:t>
            </a:r>
            <a:r>
              <a:rPr lang="fr-FR" sz="3600" b="1" dirty="0" smtClean="0">
                <a:solidFill>
                  <a:schemeClr val="tx1"/>
                </a:solidFill>
              </a:rPr>
              <a:t>l’</a:t>
            </a:r>
            <a:r>
              <a:rPr lang="fr-FR" sz="3600" b="1" i="1" dirty="0" smtClean="0">
                <a:solidFill>
                  <a:schemeClr val="tx1"/>
                </a:solidFill>
              </a:rPr>
              <a:t>Ecole </a:t>
            </a:r>
            <a:r>
              <a:rPr lang="fr-FR" sz="3600" b="1" i="1" dirty="0">
                <a:solidFill>
                  <a:schemeClr val="tx1"/>
                </a:solidFill>
              </a:rPr>
              <a:t>N</a:t>
            </a:r>
            <a:r>
              <a:rPr lang="fr-FR" sz="3600" b="1" i="1" dirty="0" smtClean="0">
                <a:solidFill>
                  <a:schemeClr val="tx1"/>
                </a:solidFill>
              </a:rPr>
              <a:t>umérique</a:t>
            </a:r>
            <a:endParaRPr lang="fr-FR" sz="3600" b="1" i="1" dirty="0">
              <a:solidFill>
                <a:schemeClr val="tx1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563448" y="1155560"/>
            <a:ext cx="1787866" cy="4405089"/>
          </a:xfrm>
          <a:prstGeom prst="straightConnector1">
            <a:avLst/>
          </a:prstGeom>
          <a:ln w="571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851065" y="5402793"/>
            <a:ext cx="278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/>
              <a:t>1999-2003 : </a:t>
            </a:r>
            <a:r>
              <a:rPr lang="fr-FR" dirty="0" err="1" smtClean="0"/>
              <a:t>Cyberécoles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018361" y="4918315"/>
            <a:ext cx="283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/>
              <a:t>2009-2013 : </a:t>
            </a:r>
            <a:r>
              <a:rPr lang="fr-FR" dirty="0" err="1" smtClean="0"/>
              <a:t>Cyberclasses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224000" y="4433838"/>
            <a:ext cx="3568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/>
              <a:t>2011 : 1</a:t>
            </a:r>
            <a:r>
              <a:rPr lang="fr-FR" baseline="30000" dirty="0"/>
              <a:t>er</a:t>
            </a:r>
            <a:r>
              <a:rPr lang="fr-FR" dirty="0"/>
              <a:t> appel Ecole </a:t>
            </a:r>
            <a:r>
              <a:rPr lang="fr-FR" dirty="0" smtClean="0"/>
              <a:t>numérique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444563" y="3946977"/>
            <a:ext cx="351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/>
              <a:t>2012 : 2</a:t>
            </a:r>
            <a:r>
              <a:rPr lang="fr-FR" baseline="30000" dirty="0"/>
              <a:t>e</a:t>
            </a:r>
            <a:r>
              <a:rPr lang="fr-FR" dirty="0"/>
              <a:t> appel Ecole </a:t>
            </a:r>
            <a:r>
              <a:rPr lang="fr-FR" dirty="0" smtClean="0"/>
              <a:t>numérique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647172" y="3458981"/>
            <a:ext cx="351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/>
              <a:t>2014 : 3</a:t>
            </a:r>
            <a:r>
              <a:rPr lang="fr-FR" baseline="30000" dirty="0"/>
              <a:t>e</a:t>
            </a:r>
            <a:r>
              <a:rPr lang="fr-FR" dirty="0"/>
              <a:t> appel Ecole </a:t>
            </a:r>
            <a:r>
              <a:rPr lang="fr-FR" dirty="0" smtClean="0"/>
              <a:t>numérique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830727" y="2970985"/>
            <a:ext cx="347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/>
              <a:t>2016 : Appel Connectivité </a:t>
            </a:r>
            <a:r>
              <a:rPr lang="fr-FR" dirty="0" err="1"/>
              <a:t>WiFi</a:t>
            </a:r>
            <a:r>
              <a:rPr lang="fr-FR" dirty="0"/>
              <a:t>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418006" y="1496461"/>
            <a:ext cx="435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2018-2019 : Appel Ecole numérique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2019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230597" y="1994133"/>
            <a:ext cx="438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b="1" dirty="0">
                <a:solidFill>
                  <a:srgbClr val="FF0000"/>
                </a:solidFill>
              </a:rPr>
              <a:t>2017-2018 : Appel Ecole numérique </a:t>
            </a:r>
            <a:r>
              <a:rPr lang="fr-FR" b="1" dirty="0" smtClean="0">
                <a:solidFill>
                  <a:srgbClr val="FF0000"/>
                </a:solidFill>
              </a:rPr>
              <a:t>2018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990541" y="2482559"/>
            <a:ext cx="435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/>
              <a:t>2016-2017 : Appel Ecole numérique </a:t>
            </a:r>
            <a:r>
              <a:rPr lang="fr-FR" dirty="0" smtClean="0"/>
              <a:t>2017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2567282" y="1017281"/>
            <a:ext cx="435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2019-2020 : Appel Ecole numérique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2020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9458" name="Picture 2" descr="Résultat de recherche d'images pour &quot;ecole numérique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73305">
            <a:off x="5654473" y="3554686"/>
            <a:ext cx="24384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189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076">
            <a:off x="3791577" y="1355011"/>
            <a:ext cx="4002513" cy="36591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3"/>
          <p:cNvSpPr txBox="1">
            <a:spLocks/>
          </p:cNvSpPr>
          <p:nvPr/>
        </p:nvSpPr>
        <p:spPr>
          <a:xfrm>
            <a:off x="984725" y="120582"/>
            <a:ext cx="7154426" cy="1060946"/>
          </a:xfrm>
          <a:prstGeom prst="rect">
            <a:avLst/>
          </a:prstGeom>
        </p:spPr>
        <p:txBody>
          <a:bodyPr/>
          <a:lstStyle/>
          <a:p>
            <a:r>
              <a:rPr lang="fr-FR" sz="3600" b="1" dirty="0" smtClean="0"/>
              <a:t>Pack 11 : Stockage NAS</a:t>
            </a:r>
          </a:p>
          <a:p>
            <a:r>
              <a:rPr lang="fr-FR" sz="2400" b="1" dirty="0" smtClean="0">
                <a:sym typeface="Wingdings" pitchFamily="2" charset="2"/>
              </a:rPr>
              <a:t> 2 points</a:t>
            </a:r>
            <a:endParaRPr lang="fr-FR" sz="2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675624" y="4552766"/>
            <a:ext cx="8046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NAS QNAP TS-231P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  <a:effectLst/>
              </a:rPr>
              <a:t> </a:t>
            </a:r>
            <a:r>
              <a:rPr lang="fr-FR" dirty="0" smtClean="0">
                <a:solidFill>
                  <a:srgbClr val="333333"/>
                </a:solidFill>
              </a:rPr>
              <a:t>2 Disques Seagate SV35 2To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9127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981">
            <a:off x="3483514" y="1741491"/>
            <a:ext cx="4284246" cy="29431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-123669" y="1469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Titre 13"/>
          <p:cNvSpPr txBox="1">
            <a:spLocks/>
          </p:cNvSpPr>
          <p:nvPr/>
        </p:nvSpPr>
        <p:spPr>
          <a:xfrm>
            <a:off x="984725" y="120582"/>
            <a:ext cx="7154426" cy="1060946"/>
          </a:xfrm>
          <a:prstGeom prst="rect">
            <a:avLst/>
          </a:prstGeom>
        </p:spPr>
        <p:txBody>
          <a:bodyPr/>
          <a:lstStyle/>
          <a:p>
            <a:r>
              <a:rPr lang="fr-FR" sz="3600" b="1" dirty="0" smtClean="0"/>
              <a:t>Pack 12 : Point d’accès </a:t>
            </a:r>
            <a:r>
              <a:rPr lang="fr-FR" sz="3600" b="1" dirty="0" err="1" smtClean="0"/>
              <a:t>WiFi</a:t>
            </a:r>
            <a:r>
              <a:rPr lang="fr-FR" sz="3600" b="1" dirty="0" smtClean="0"/>
              <a:t> mobile</a:t>
            </a:r>
          </a:p>
          <a:p>
            <a:r>
              <a:rPr lang="fr-FR" sz="2400" b="1" dirty="0" smtClean="0">
                <a:sym typeface="Wingdings" pitchFamily="2" charset="2"/>
              </a:rPr>
              <a:t> 1 points</a:t>
            </a:r>
            <a:endParaRPr lang="fr-FR" sz="2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675624" y="4552766"/>
            <a:ext cx="8046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</a:t>
            </a:r>
            <a:r>
              <a:rPr lang="fr-FR" dirty="0" err="1" smtClean="0">
                <a:solidFill>
                  <a:srgbClr val="333333"/>
                </a:solidFill>
              </a:rPr>
              <a:t>NetGear</a:t>
            </a:r>
            <a:r>
              <a:rPr lang="fr-FR" dirty="0" smtClean="0">
                <a:solidFill>
                  <a:srgbClr val="333333"/>
                </a:solidFill>
              </a:rPr>
              <a:t> </a:t>
            </a:r>
            <a:r>
              <a:rPr lang="fr-FR" dirty="0" err="1" smtClean="0">
                <a:solidFill>
                  <a:srgbClr val="333333"/>
                </a:solidFill>
              </a:rPr>
              <a:t>Nighthawk</a:t>
            </a:r>
            <a:r>
              <a:rPr lang="fr-FR" dirty="0" smtClean="0">
                <a:solidFill>
                  <a:srgbClr val="333333"/>
                </a:solidFill>
              </a:rPr>
              <a:t> X4S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54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0A95551-D1D3-A84C-8660-801F87D5E224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4" name="Titre 13"/>
          <p:cNvSpPr txBox="1">
            <a:spLocks/>
          </p:cNvSpPr>
          <p:nvPr/>
        </p:nvSpPr>
        <p:spPr>
          <a:xfrm>
            <a:off x="984725" y="120582"/>
            <a:ext cx="7154426" cy="1060946"/>
          </a:xfrm>
          <a:prstGeom prst="rect">
            <a:avLst/>
          </a:prstGeom>
        </p:spPr>
        <p:txBody>
          <a:bodyPr/>
          <a:lstStyle/>
          <a:p>
            <a:r>
              <a:rPr lang="fr-FR" sz="3600" b="1" dirty="0" smtClean="0"/>
              <a:t>Pack 13 : Logiciel de supervision</a:t>
            </a:r>
          </a:p>
          <a:p>
            <a:r>
              <a:rPr lang="fr-FR" sz="2400" b="1" dirty="0" smtClean="0">
                <a:sym typeface="Wingdings" pitchFamily="2" charset="2"/>
              </a:rPr>
              <a:t> 2 points</a:t>
            </a:r>
            <a:endParaRPr lang="fr-FR" sz="2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589563" y="4886254"/>
            <a:ext cx="8046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12 licences d’un logiciel de supervision pour tablettes </a:t>
            </a:r>
            <a:r>
              <a:rPr lang="fr-FR" dirty="0" err="1" smtClean="0">
                <a:solidFill>
                  <a:srgbClr val="333333"/>
                </a:solidFill>
              </a:rPr>
              <a:t>Androïd</a:t>
            </a:r>
            <a:r>
              <a:rPr lang="fr-FR" dirty="0" smtClean="0">
                <a:solidFill>
                  <a:srgbClr val="333333"/>
                </a:solidFill>
              </a:rPr>
              <a:t> et ordinateurs Windows + 1 licence professeur</a:t>
            </a:r>
            <a:endParaRPr lang="fr-FR" dirty="0">
              <a:effectLst/>
            </a:endParaRPr>
          </a:p>
        </p:txBody>
      </p:sp>
      <p:pic>
        <p:nvPicPr>
          <p:cNvPr id="8" name="Image 7" descr="interrogation-300px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95414" y="1775012"/>
            <a:ext cx="1036735" cy="230213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264">
            <a:off x="2733151" y="1366311"/>
            <a:ext cx="1444877" cy="1444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453">
            <a:off x="4647224" y="1785315"/>
            <a:ext cx="3523793" cy="244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0973">
            <a:off x="4690424" y="2862352"/>
            <a:ext cx="2219136" cy="1646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82990">
            <a:off x="1055076" y="2045016"/>
            <a:ext cx="1603387" cy="160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7695">
            <a:off x="2479344" y="2958406"/>
            <a:ext cx="1511939" cy="98154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re 13"/>
          <p:cNvSpPr txBox="1">
            <a:spLocks/>
          </p:cNvSpPr>
          <p:nvPr/>
        </p:nvSpPr>
        <p:spPr>
          <a:xfrm>
            <a:off x="984725" y="120582"/>
            <a:ext cx="7154426" cy="1060946"/>
          </a:xfrm>
          <a:prstGeom prst="rect">
            <a:avLst/>
          </a:prstGeom>
        </p:spPr>
        <p:txBody>
          <a:bodyPr/>
          <a:lstStyle/>
          <a:p>
            <a:r>
              <a:rPr lang="fr-FR" sz="3600" b="1" dirty="0" smtClean="0"/>
              <a:t>Pack 14 : Kit média photo &amp; vidéo</a:t>
            </a:r>
          </a:p>
          <a:p>
            <a:r>
              <a:rPr lang="fr-FR" sz="2400" b="1" dirty="0" smtClean="0">
                <a:sym typeface="Wingdings" pitchFamily="2" charset="2"/>
              </a:rPr>
              <a:t> 6 points</a:t>
            </a:r>
            <a:endParaRPr lang="fr-FR" sz="2400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75624" y="4552766"/>
            <a:ext cx="80463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Appareil Panasonic LUMIX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  <a:effectLst/>
              </a:rPr>
              <a:t> 1 Trépied MANFROTTO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Micro omnidirectionnel RODE VIDEOMIC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  <a:effectLst/>
              </a:rPr>
              <a:t> 1 Torche lumineuse FALCON EYES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Kit fond vert avec éclairage parapluie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6436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valise-wireless-6-thymio-pack-education-art0612-mobsy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02644" y="1481344"/>
            <a:ext cx="4675596" cy="4381574"/>
          </a:xfrm>
          <a:prstGeom prst="rect">
            <a:avLst/>
          </a:prstGeom>
        </p:spPr>
      </p:pic>
      <p:sp>
        <p:nvSpPr>
          <p:cNvPr id="4" name="Titre 13"/>
          <p:cNvSpPr txBox="1">
            <a:spLocks/>
          </p:cNvSpPr>
          <p:nvPr/>
        </p:nvSpPr>
        <p:spPr>
          <a:xfrm>
            <a:off x="984725" y="120582"/>
            <a:ext cx="7154426" cy="1060946"/>
          </a:xfrm>
          <a:prstGeom prst="rect">
            <a:avLst/>
          </a:prstGeom>
        </p:spPr>
        <p:txBody>
          <a:bodyPr/>
          <a:lstStyle/>
          <a:p>
            <a:r>
              <a:rPr lang="fr-FR" sz="3600" b="1" dirty="0" smtClean="0"/>
              <a:t>Pack 15 : 6 Robots </a:t>
            </a:r>
            <a:r>
              <a:rPr lang="fr-FR" sz="3600" b="1" dirty="0" err="1" smtClean="0"/>
              <a:t>Thymio</a:t>
            </a:r>
            <a:r>
              <a:rPr lang="fr-FR" sz="3600" b="1" dirty="0" smtClean="0"/>
              <a:t> </a:t>
            </a:r>
            <a:r>
              <a:rPr lang="fr-FR" sz="2800" b="1" dirty="0" smtClean="0"/>
              <a:t>+ </a:t>
            </a:r>
            <a:r>
              <a:rPr lang="fr-FR" sz="2800" b="1" dirty="0" err="1" smtClean="0"/>
              <a:t>accesoires</a:t>
            </a:r>
            <a:endParaRPr lang="fr-FR" sz="2800" b="1" dirty="0" smtClean="0"/>
          </a:p>
          <a:p>
            <a:r>
              <a:rPr lang="fr-FR" sz="2400" b="1" dirty="0" smtClean="0">
                <a:sym typeface="Wingdings" pitchFamily="2" charset="2"/>
              </a:rPr>
              <a:t> 4 points</a:t>
            </a:r>
            <a:endParaRPr lang="fr-FR" sz="24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675624" y="4552766"/>
            <a:ext cx="8046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6 Robots </a:t>
            </a:r>
            <a:r>
              <a:rPr lang="fr-FR" dirty="0" err="1" smtClean="0">
                <a:solidFill>
                  <a:srgbClr val="333333"/>
                </a:solidFill>
              </a:rPr>
              <a:t>Thymio</a:t>
            </a:r>
            <a:r>
              <a:rPr lang="fr-FR" dirty="0" smtClean="0">
                <a:solidFill>
                  <a:srgbClr val="333333"/>
                </a:solidFill>
              </a:rPr>
              <a:t> Wireless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  <a:effectLst/>
              </a:rPr>
              <a:t> 1 Valise Wireless </a:t>
            </a:r>
            <a:r>
              <a:rPr lang="fr-FR" dirty="0" err="1" smtClean="0">
                <a:solidFill>
                  <a:srgbClr val="333333"/>
                </a:solidFill>
                <a:effectLst/>
              </a:rPr>
              <a:t>Thymio</a:t>
            </a:r>
            <a:endParaRPr lang="fr-FR" dirty="0" smtClean="0">
              <a:solidFill>
                <a:srgbClr val="333333"/>
              </a:solidFill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 Télécommande </a:t>
            </a:r>
            <a:r>
              <a:rPr lang="fr-FR" dirty="0" err="1" smtClean="0">
                <a:solidFill>
                  <a:srgbClr val="333333"/>
                </a:solidFill>
              </a:rPr>
              <a:t>Thymio</a:t>
            </a:r>
            <a:endParaRPr lang="fr-FR" dirty="0" smtClean="0">
              <a:solidFill>
                <a:srgbClr val="33333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  <a:effectLst/>
              </a:rPr>
              <a:t> 1 Kit éducation avec des fiches d’activités</a:t>
            </a:r>
            <a:endParaRPr lang="fr-FR" dirty="0">
              <a:effectLst/>
            </a:endParaRPr>
          </a:p>
        </p:txBody>
      </p:sp>
      <p:pic>
        <p:nvPicPr>
          <p:cNvPr id="9" name="Image 8" descr="logo_thymio_couleur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41812" y="1383686"/>
            <a:ext cx="2089408" cy="742952"/>
          </a:xfrm>
          <a:prstGeom prst="rect">
            <a:avLst/>
          </a:prstGeom>
        </p:spPr>
      </p:pic>
      <p:pic>
        <p:nvPicPr>
          <p:cNvPr id="7" name="Image 6" descr="thymio-2016-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5458" y="1214525"/>
            <a:ext cx="3845291" cy="30024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9039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8884">
            <a:off x="2006065" y="1247657"/>
            <a:ext cx="5752659" cy="35400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3"/>
          <p:cNvSpPr txBox="1">
            <a:spLocks/>
          </p:cNvSpPr>
          <p:nvPr/>
        </p:nvSpPr>
        <p:spPr>
          <a:xfrm>
            <a:off x="984725" y="120582"/>
            <a:ext cx="7154426" cy="1060946"/>
          </a:xfrm>
          <a:prstGeom prst="rect">
            <a:avLst/>
          </a:prstGeom>
        </p:spPr>
        <p:txBody>
          <a:bodyPr/>
          <a:lstStyle/>
          <a:p>
            <a:r>
              <a:rPr lang="fr-FR" sz="3600" b="1" dirty="0" smtClean="0"/>
              <a:t>Pack 16 : 10 </a:t>
            </a:r>
            <a:r>
              <a:rPr lang="fr-FR" sz="3600" b="1" dirty="0" err="1" smtClean="0"/>
              <a:t>MakeBlock</a:t>
            </a:r>
            <a:r>
              <a:rPr lang="fr-FR" sz="3600" b="1" dirty="0" smtClean="0"/>
              <a:t> </a:t>
            </a:r>
            <a:r>
              <a:rPr lang="fr-FR" sz="2400" b="1" dirty="0" err="1" smtClean="0"/>
              <a:t>Inventor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Electronic</a:t>
            </a:r>
            <a:endParaRPr lang="fr-FR" sz="2400" b="1" dirty="0" smtClean="0"/>
          </a:p>
          <a:p>
            <a:r>
              <a:rPr lang="fr-FR" sz="2400" b="1" dirty="0" smtClean="0">
                <a:sym typeface="Wingdings" pitchFamily="2" charset="2"/>
              </a:rPr>
              <a:t> 6 points</a:t>
            </a:r>
            <a:endParaRPr lang="fr-FR" sz="2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675624" y="4821711"/>
            <a:ext cx="8046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333333"/>
                </a:solidFill>
              </a:rPr>
              <a:t> 10 </a:t>
            </a:r>
            <a:r>
              <a:rPr lang="fr-FR" dirty="0" err="1" smtClean="0">
                <a:solidFill>
                  <a:srgbClr val="333333"/>
                </a:solidFill>
              </a:rPr>
              <a:t>MakeBlock</a:t>
            </a:r>
            <a:r>
              <a:rPr lang="fr-FR" dirty="0" smtClean="0">
                <a:solidFill>
                  <a:srgbClr val="333333"/>
                </a:solidFill>
              </a:rPr>
              <a:t> </a:t>
            </a:r>
            <a:r>
              <a:rPr lang="fr-FR" dirty="0" err="1" smtClean="0">
                <a:solidFill>
                  <a:srgbClr val="333333"/>
                </a:solidFill>
              </a:rPr>
              <a:t>Inventor</a:t>
            </a:r>
            <a:r>
              <a:rPr lang="fr-FR" dirty="0" smtClean="0">
                <a:solidFill>
                  <a:srgbClr val="333333"/>
                </a:solidFill>
              </a:rPr>
              <a:t> </a:t>
            </a:r>
            <a:r>
              <a:rPr lang="fr-FR" dirty="0" err="1" smtClean="0">
                <a:solidFill>
                  <a:srgbClr val="333333"/>
                </a:solidFill>
              </a:rPr>
              <a:t>Electronic</a:t>
            </a:r>
            <a:r>
              <a:rPr lang="fr-FR" dirty="0" smtClean="0">
                <a:solidFill>
                  <a:srgbClr val="333333"/>
                </a:solidFill>
              </a:rPr>
              <a:t> Kit</a:t>
            </a:r>
            <a:endParaRPr lang="fr-FR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5589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8886" y="4119397"/>
            <a:ext cx="6733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dirty="0" smtClean="0">
                <a:sym typeface="Wingdings" panose="05000000000000000000" pitchFamily="2" charset="2"/>
              </a:rPr>
              <a:t>Possibilité d’acquérir des compléments de matériel  aux prix et conditions « SPW »</a:t>
            </a:r>
            <a:endParaRPr lang="fr-BE" sz="2400" dirty="0"/>
          </a:p>
        </p:txBody>
      </p:sp>
      <p:pic>
        <p:nvPicPr>
          <p:cNvPr id="2050" name="Picture 2" descr="Résultat de recherche d'images pour &quot;centrale achat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35833" y="1006629"/>
            <a:ext cx="3074091" cy="2801815"/>
          </a:xfrm>
          <a:prstGeom prst="rect">
            <a:avLst/>
          </a:prstGeom>
          <a:noFill/>
        </p:spPr>
      </p:pic>
      <p:sp>
        <p:nvSpPr>
          <p:cNvPr id="5" name="Titre 13"/>
          <p:cNvSpPr txBox="1">
            <a:spLocks/>
          </p:cNvSpPr>
          <p:nvPr/>
        </p:nvSpPr>
        <p:spPr>
          <a:xfrm>
            <a:off x="984725" y="120582"/>
            <a:ext cx="7154426" cy="647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Centrale de Marché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5358" y="5084299"/>
            <a:ext cx="731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dirty="0" smtClean="0">
                <a:sym typeface="Wingdings" panose="05000000000000000000" pitchFamily="2" charset="2"/>
                <a:hlinkClick r:id="rId4"/>
              </a:rPr>
              <a:t>http://www.ecolenumerique.be/qa/centrale-de-marche/</a:t>
            </a:r>
            <a:endParaRPr lang="fr-B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494853" y="882127"/>
            <a:ext cx="8401722" cy="5368066"/>
          </a:xfrm>
          <a:prstGeom prst="rect">
            <a:avLst/>
          </a:prstGeom>
        </p:spPr>
        <p:txBody>
          <a:bodyPr/>
          <a:lstStyle/>
          <a:p>
            <a:pPr marL="877888" lvl="1" indent="-342900"/>
            <a:r>
              <a:rPr lang="fr-BE" dirty="0" smtClean="0"/>
              <a:t>attribuer le </a:t>
            </a:r>
            <a:r>
              <a:rPr lang="fr-BE" b="1" dirty="0" smtClean="0"/>
              <a:t>crédit d’heures </a:t>
            </a:r>
            <a:r>
              <a:rPr lang="fr-BE" dirty="0" smtClean="0"/>
              <a:t>au coordinateur</a:t>
            </a:r>
          </a:p>
          <a:p>
            <a:pPr marL="877888" lvl="1" indent="-342900"/>
            <a:r>
              <a:rPr lang="fr-BE" dirty="0" smtClean="0"/>
              <a:t>adapter l’</a:t>
            </a:r>
            <a:r>
              <a:rPr lang="fr-BE" b="1" dirty="0" smtClean="0"/>
              <a:t>assurance</a:t>
            </a:r>
            <a:r>
              <a:rPr lang="fr-BE" dirty="0" smtClean="0"/>
              <a:t> multirisques de l’établissement</a:t>
            </a:r>
          </a:p>
          <a:p>
            <a:pPr marL="877888" lvl="1" indent="-342900"/>
            <a:r>
              <a:rPr lang="fr-BE" b="1" dirty="0" smtClean="0"/>
              <a:t>utiliser</a:t>
            </a:r>
            <a:r>
              <a:rPr lang="fr-BE" dirty="0" smtClean="0"/>
              <a:t> les équipements pendant au moins 3 ans</a:t>
            </a:r>
          </a:p>
          <a:p>
            <a:pPr marL="877888" lvl="1" indent="-342900"/>
            <a:r>
              <a:rPr lang="fr-BE" b="1" dirty="0" smtClean="0"/>
              <a:t>collaborer</a:t>
            </a:r>
            <a:r>
              <a:rPr lang="fr-BE" dirty="0" smtClean="0"/>
              <a:t> avec les cellules du </a:t>
            </a:r>
            <a:r>
              <a:rPr lang="fr-BE" b="1" dirty="0" smtClean="0"/>
              <a:t>SPW</a:t>
            </a:r>
            <a:r>
              <a:rPr lang="fr-BE" dirty="0" smtClean="0"/>
              <a:t> et de la </a:t>
            </a:r>
            <a:r>
              <a:rPr lang="fr-BE" b="1" dirty="0" smtClean="0"/>
              <a:t>FWB (ou DG)</a:t>
            </a:r>
            <a:r>
              <a:rPr lang="fr-BE" dirty="0" smtClean="0"/>
              <a:t> afin d’exploiter au mieux le matériel</a:t>
            </a:r>
          </a:p>
          <a:p>
            <a:pPr marL="877888" lvl="1" indent="-342900"/>
            <a:r>
              <a:rPr lang="fr-BE" dirty="0" smtClean="0"/>
              <a:t>disposer d’une </a:t>
            </a:r>
            <a:r>
              <a:rPr lang="fr-BE" b="1" dirty="0" smtClean="0">
                <a:solidFill>
                  <a:srgbClr val="FF0000"/>
                </a:solidFill>
              </a:rPr>
              <a:t>connexion internet </a:t>
            </a:r>
            <a:r>
              <a:rPr lang="fr-BE" dirty="0" smtClean="0"/>
              <a:t>suffisante</a:t>
            </a:r>
          </a:p>
          <a:p>
            <a:pPr marL="877888" lvl="1" indent="-342900"/>
            <a:r>
              <a:rPr lang="fr-BE" b="1" dirty="0" smtClean="0"/>
              <a:t>promouvoir</a:t>
            </a:r>
            <a:r>
              <a:rPr lang="fr-BE" dirty="0" smtClean="0"/>
              <a:t> usages et développement des compétences numériques dans l’établissement, à destination de l’ensemble des enseignants</a:t>
            </a:r>
          </a:p>
          <a:p>
            <a:pPr marL="877888" lvl="1" indent="-342900"/>
            <a:r>
              <a:rPr lang="fr-BE" dirty="0" smtClean="0"/>
              <a:t>mettre en place une </a:t>
            </a:r>
            <a:r>
              <a:rPr lang="fr-BE" b="1" dirty="0" smtClean="0"/>
              <a:t>stratégie numérique</a:t>
            </a:r>
            <a:r>
              <a:rPr lang="fr-BE" dirty="0" smtClean="0"/>
              <a:t> pour l’établissement</a:t>
            </a:r>
          </a:p>
          <a:p>
            <a:pPr marL="877888" lvl="1" indent="-342900"/>
            <a:r>
              <a:rPr lang="fr-BE" dirty="0" smtClean="0"/>
              <a:t>suivre les </a:t>
            </a:r>
            <a:r>
              <a:rPr lang="fr-BE" b="1" dirty="0" smtClean="0"/>
              <a:t>formations</a:t>
            </a:r>
            <a:r>
              <a:rPr lang="fr-BE" dirty="0" smtClean="0"/>
              <a:t> favorisant la mise en œuvre du projet</a:t>
            </a:r>
          </a:p>
          <a:p>
            <a:pPr marL="877888" lvl="1" indent="-342900"/>
            <a:r>
              <a:rPr lang="fr-BE" dirty="0" smtClean="0"/>
              <a:t>participer à l’évaluation globale</a:t>
            </a:r>
          </a:p>
          <a:p>
            <a:pPr marL="877888" lvl="1" indent="-342900"/>
            <a:r>
              <a:rPr lang="fr-BE" dirty="0" smtClean="0"/>
              <a:t>compléter le </a:t>
            </a:r>
            <a:r>
              <a:rPr lang="fr-BE" b="1" dirty="0" err="1" smtClean="0"/>
              <a:t>roadbook</a:t>
            </a:r>
            <a:r>
              <a:rPr lang="fr-BE" dirty="0" smtClean="0"/>
              <a:t> et produire une synthèse annuelle</a:t>
            </a:r>
          </a:p>
          <a:p>
            <a:pPr marL="877888" lvl="1" indent="-342900"/>
            <a:endParaRPr lang="fr-BE" dirty="0" smtClean="0"/>
          </a:p>
          <a:p>
            <a:pPr marL="877888" lvl="1" indent="-342900"/>
            <a:endParaRPr lang="fr-BE" dirty="0" smtClean="0"/>
          </a:p>
          <a:p>
            <a:pPr marL="877888" lvl="1" indent="-342900">
              <a:buNone/>
            </a:pPr>
            <a:endParaRPr lang="fr-BE" dirty="0"/>
          </a:p>
          <a:p>
            <a:pPr marL="877888" lvl="1" indent="-342900">
              <a:buNone/>
            </a:pPr>
            <a:r>
              <a:rPr lang="fr-BE" dirty="0"/>
              <a:t> </a:t>
            </a:r>
          </a:p>
        </p:txBody>
      </p:sp>
      <p:sp>
        <p:nvSpPr>
          <p:cNvPr id="6" name="Titre 13"/>
          <p:cNvSpPr txBox="1">
            <a:spLocks/>
          </p:cNvSpPr>
          <p:nvPr/>
        </p:nvSpPr>
        <p:spPr>
          <a:xfrm>
            <a:off x="984725" y="120582"/>
            <a:ext cx="7154426" cy="647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Obligations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73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ésultat de recherche d'images pour &quot;formation tice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23528">
            <a:off x="1114168" y="3151216"/>
            <a:ext cx="2713226" cy="2034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re 13"/>
          <p:cNvSpPr txBox="1">
            <a:spLocks/>
          </p:cNvSpPr>
          <p:nvPr/>
        </p:nvSpPr>
        <p:spPr>
          <a:xfrm>
            <a:off x="984725" y="120582"/>
            <a:ext cx="7154426" cy="24504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Accompagnement des projets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par les Conseillers de la</a:t>
            </a:r>
            <a:r>
              <a:rPr kumimoji="0" lang="fr-F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cellule Ecole Numérique</a:t>
            </a:r>
            <a:r>
              <a:rPr lang="fr-FR" sz="3600" b="1" i="1" noProof="0" dirty="0" smtClean="0"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fr-FR" sz="3600" b="1" noProof="0" dirty="0" smtClean="0">
                <a:latin typeface="Calibri" panose="020F0502020204030204" pitchFamily="34" charset="0"/>
                <a:ea typeface="+mj-ea"/>
                <a:cs typeface="+mj-cs"/>
              </a:rPr>
              <a:t>du Service Public de Wallonie</a:t>
            </a:r>
            <a:endParaRPr kumimoji="0" lang="fr-FR" sz="3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70785" y="3245836"/>
            <a:ext cx="4593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BE" sz="2400" dirty="0" smtClean="0"/>
              <a:t> </a:t>
            </a:r>
            <a:r>
              <a:rPr lang="fr-BE" sz="2400" b="1" dirty="0" smtClean="0"/>
              <a:t>Gestion</a:t>
            </a:r>
            <a:r>
              <a:rPr lang="fr-BE" sz="2400" dirty="0" smtClean="0"/>
              <a:t> du projet</a:t>
            </a:r>
          </a:p>
          <a:p>
            <a:endParaRPr lang="fr-BE" sz="2400" dirty="0" smtClean="0"/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</a:t>
            </a:r>
            <a:r>
              <a:rPr lang="fr-BE" sz="2400" b="1" dirty="0" smtClean="0"/>
              <a:t>Support</a:t>
            </a:r>
            <a:r>
              <a:rPr lang="fr-BE" sz="2400" dirty="0" smtClean="0"/>
              <a:t> et </a:t>
            </a:r>
            <a:r>
              <a:rPr lang="fr-BE" sz="2400" b="1" dirty="0" smtClean="0"/>
              <a:t>assistance</a:t>
            </a:r>
            <a:r>
              <a:rPr lang="fr-BE" sz="2400" dirty="0" smtClean="0"/>
              <a:t> à la mise en œuvre et à la réalisation du projet </a:t>
            </a:r>
            <a:r>
              <a:rPr lang="fr-BE" sz="2400" b="1" dirty="0" smtClean="0"/>
              <a:t>EN 2018</a:t>
            </a:r>
            <a:endParaRPr lang="fr-BE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9838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3"/>
          <p:cNvSpPr txBox="1">
            <a:spLocks/>
          </p:cNvSpPr>
          <p:nvPr/>
        </p:nvSpPr>
        <p:spPr>
          <a:xfrm>
            <a:off x="984725" y="120581"/>
            <a:ext cx="7154426" cy="1858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Les Assistants</a:t>
            </a:r>
            <a:r>
              <a:rPr kumimoji="0" lang="fr-F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à la Maintenance Informatique (AMI) de </a:t>
            </a: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la</a:t>
            </a:r>
            <a:r>
              <a:rPr kumimoji="0" lang="fr-F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cellule Ecole Numérique</a:t>
            </a:r>
            <a:r>
              <a:rPr lang="fr-FR" sz="3600" b="1" i="1" noProof="0" dirty="0" smtClean="0"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fr-FR" sz="3600" b="1" noProof="0" dirty="0" smtClean="0">
                <a:latin typeface="Calibri" panose="020F0502020204030204" pitchFamily="34" charset="0"/>
                <a:ea typeface="+mj-ea"/>
                <a:cs typeface="+mj-cs"/>
              </a:rPr>
              <a:t>du SPW</a:t>
            </a:r>
            <a:endParaRPr kumimoji="0" lang="fr-FR" sz="36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473336" y="2334850"/>
            <a:ext cx="8412480" cy="368943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Dépannage et </a:t>
            </a:r>
            <a:r>
              <a:rPr kumimoji="0" lang="fr-B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résolution des problèmes techniques 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 lien avec le matériel école numérique et cyberclasse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Aides et conseils aux personnes-ressources quant à </a:t>
            </a:r>
            <a:r>
              <a:rPr kumimoji="0" lang="fr-BE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l’</a:t>
            </a:r>
            <a:r>
              <a:rPr kumimoji="0" lang="fr-B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optimisation de l’infrastructure 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des outils numériques dans l’école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fr-B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Assistance aux enseignants </a:t>
            </a:r>
            <a:r>
              <a:rPr kumimoji="0" lang="fr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dans la mise en place et la réalisation du projet EN2018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931090" y="47348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Espace réservé du contenu 1"/>
          <p:cNvSpPr>
            <a:spLocks noGrp="1"/>
          </p:cNvSpPr>
          <p:nvPr>
            <p:ph idx="4294967295"/>
          </p:nvPr>
        </p:nvSpPr>
        <p:spPr>
          <a:xfrm>
            <a:off x="537882" y="1000461"/>
            <a:ext cx="8358692" cy="4873214"/>
          </a:xfrm>
          <a:prstGeom prst="rect">
            <a:avLst/>
          </a:prstGeom>
        </p:spPr>
        <p:txBody>
          <a:bodyPr anchor="t" anchorCtr="0"/>
          <a:lstStyle/>
          <a:p>
            <a:pPr lvl="1"/>
            <a:r>
              <a:rPr lang="fr-FR" dirty="0" smtClean="0"/>
              <a:t>Mettre en œuvre la stratégie numérique des établissements lauréats</a:t>
            </a:r>
          </a:p>
          <a:p>
            <a:pPr lvl="1">
              <a:buNone/>
            </a:pPr>
            <a:endParaRPr lang="fr-FR" dirty="0" smtClean="0"/>
          </a:p>
          <a:p>
            <a:pPr lvl="1"/>
            <a:r>
              <a:rPr lang="fr-FR" dirty="0" smtClean="0"/>
              <a:t>Accroître l’exploitation transversale des technologies numériques</a:t>
            </a:r>
          </a:p>
          <a:p>
            <a:pPr lvl="1">
              <a:buNone/>
            </a:pPr>
            <a:endParaRPr lang="fr-FR" dirty="0" smtClean="0"/>
          </a:p>
          <a:p>
            <a:pPr lvl="1"/>
            <a:r>
              <a:rPr lang="fr-FR" dirty="0" smtClean="0"/>
              <a:t>Augmenter le nombre d’enseignants impliqués</a:t>
            </a:r>
          </a:p>
          <a:p>
            <a:pPr lvl="1">
              <a:buNone/>
            </a:pPr>
            <a:endParaRPr lang="fr-FR" dirty="0" smtClean="0"/>
          </a:p>
          <a:p>
            <a:pPr lvl="1"/>
            <a:r>
              <a:rPr lang="fr-FR" dirty="0" smtClean="0"/>
              <a:t>Favoriser davantage la collaboration direction-enseignants, dans le cadre de la stratégie numérique de l’établissement</a:t>
            </a:r>
          </a:p>
          <a:p>
            <a:pPr lvl="1">
              <a:buNone/>
            </a:pPr>
            <a:endParaRPr lang="fr-FR" dirty="0" smtClean="0"/>
          </a:p>
          <a:p>
            <a:pPr lvl="1"/>
            <a:r>
              <a:rPr lang="fr-FR" dirty="0" smtClean="0"/>
              <a:t>Contribuer à l’équipement de base des implantations impliquées</a:t>
            </a:r>
          </a:p>
        </p:txBody>
      </p:sp>
      <p:sp>
        <p:nvSpPr>
          <p:cNvPr id="7" name="Titre 13"/>
          <p:cNvSpPr txBox="1">
            <a:spLocks/>
          </p:cNvSpPr>
          <p:nvPr/>
        </p:nvSpPr>
        <p:spPr>
          <a:xfrm>
            <a:off x="984725" y="120582"/>
            <a:ext cx="7154426" cy="647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Objectifs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94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4294967295"/>
          </p:nvPr>
        </p:nvSpPr>
        <p:spPr>
          <a:xfrm>
            <a:off x="542925" y="960438"/>
            <a:ext cx="8342891" cy="5224462"/>
          </a:xfrm>
          <a:prstGeom prst="rect">
            <a:avLst/>
          </a:prstGeom>
        </p:spPr>
        <p:txBody>
          <a:bodyPr/>
          <a:lstStyle/>
          <a:p>
            <a:pPr marL="342900" indent="-342900"/>
            <a:endParaRPr lang="fr-BE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BE" b="1" dirty="0" smtClean="0"/>
              <a:t>Formulaire d’introduction</a:t>
            </a:r>
            <a:r>
              <a:rPr lang="fr-BE" dirty="0" smtClean="0"/>
              <a:t> sur le site pour le </a:t>
            </a:r>
            <a:r>
              <a:rPr lang="fr-BE" b="1" dirty="0" smtClean="0">
                <a:solidFill>
                  <a:srgbClr val="FF0000"/>
                </a:solidFill>
              </a:rPr>
              <a:t>28 février 2018</a:t>
            </a:r>
            <a:endParaRPr lang="fr-BE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BE" b="1" dirty="0" smtClean="0"/>
              <a:t>Envoi de l’Annexe 1 </a:t>
            </a:r>
            <a:r>
              <a:rPr lang="fr-BE" dirty="0" smtClean="0"/>
              <a:t>– Engagement (direction et PO) pour le </a:t>
            </a:r>
            <a:br>
              <a:rPr lang="fr-BE" dirty="0" smtClean="0"/>
            </a:br>
            <a:r>
              <a:rPr lang="fr-BE" b="1" dirty="0" smtClean="0">
                <a:solidFill>
                  <a:srgbClr val="FF0000"/>
                </a:solidFill>
              </a:rPr>
              <a:t>9 mars 2018</a:t>
            </a:r>
          </a:p>
          <a:p>
            <a:pPr marL="342900" indent="-342900"/>
            <a:endParaRPr lang="fr-BE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BE" b="1" dirty="0" smtClean="0"/>
              <a:t>Mise </a:t>
            </a:r>
            <a:r>
              <a:rPr lang="fr-BE" b="1" dirty="0"/>
              <a:t>en œuvre des projets</a:t>
            </a:r>
            <a:r>
              <a:rPr lang="fr-BE" dirty="0"/>
              <a:t> </a:t>
            </a:r>
            <a:r>
              <a:rPr lang="fr-BE" i="1" u="sng" dirty="0" smtClean="0"/>
              <a:t>le plus rapidement possible</a:t>
            </a:r>
            <a:r>
              <a:rPr lang="fr-BE" i="1" dirty="0" smtClean="0"/>
              <a:t> </a:t>
            </a:r>
            <a:r>
              <a:rPr lang="fr-BE" dirty="0" smtClean="0"/>
              <a:t>dès la rentrée 2018-2019</a:t>
            </a:r>
            <a:endParaRPr lang="fr-BE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BE" b="1" dirty="0" smtClean="0"/>
              <a:t>Assistance directe</a:t>
            </a:r>
            <a:r>
              <a:rPr lang="fr-BE" dirty="0" smtClean="0"/>
              <a:t> par mail et téléphone :</a:t>
            </a:r>
            <a:endParaRPr lang="fr-BE" dirty="0"/>
          </a:p>
          <a:p>
            <a:pPr marL="877888" lvl="1" indent="-342900"/>
            <a:r>
              <a:rPr lang="fr-BE" sz="2000" dirty="0" smtClean="0"/>
              <a:t>votre Conseiller Ecole Numérique du SPW (voir votre dossier de candidature) : 081/33 44 70 ou </a:t>
            </a:r>
            <a:r>
              <a:rPr lang="fr-BE" sz="2000" dirty="0" smtClean="0">
                <a:hlinkClick r:id="rId3"/>
              </a:rPr>
              <a:t>ecolenumerique@spw.wallonie.be</a:t>
            </a:r>
            <a:endParaRPr lang="fr-BE" sz="2000" dirty="0" smtClean="0"/>
          </a:p>
          <a:p>
            <a:pPr marL="877888" lvl="1" indent="-342900"/>
            <a:endParaRPr lang="fr-BE" dirty="0" smtClean="0"/>
          </a:p>
          <a:p>
            <a:pPr marL="877888" lvl="1" indent="-342900"/>
            <a:endParaRPr lang="fr-BE" dirty="0" smtClean="0"/>
          </a:p>
          <a:p>
            <a:pPr marL="877888" lvl="1" indent="-342900">
              <a:buNone/>
            </a:pPr>
            <a:endParaRPr lang="fr-BE" dirty="0"/>
          </a:p>
          <a:p>
            <a:pPr marL="877888" lvl="1" indent="-342900">
              <a:buNone/>
            </a:pPr>
            <a:r>
              <a:rPr lang="fr-BE" dirty="0"/>
              <a:t> </a:t>
            </a:r>
          </a:p>
        </p:txBody>
      </p:sp>
      <p:sp>
        <p:nvSpPr>
          <p:cNvPr id="6" name="Titre 13"/>
          <p:cNvSpPr txBox="1">
            <a:spLocks/>
          </p:cNvSpPr>
          <p:nvPr/>
        </p:nvSpPr>
        <p:spPr>
          <a:xfrm>
            <a:off x="984725" y="120582"/>
            <a:ext cx="7154426" cy="647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Concrètement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73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Site Appe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76144" y="1532406"/>
            <a:ext cx="6674249" cy="35667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59398" y="2970478"/>
            <a:ext cx="3285489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2000" b="1" dirty="0" smtClean="0">
                <a:solidFill>
                  <a:srgbClr val="FF0000"/>
                </a:solidFill>
              </a:rPr>
              <a:t>Ne pas oublier d’envoyer l’annexe 1 – engagement (papier ou numérique) pour le 9 mars 2018</a:t>
            </a:r>
          </a:p>
        </p:txBody>
      </p:sp>
      <p:sp>
        <p:nvSpPr>
          <p:cNvPr id="4" name="Titre 13"/>
          <p:cNvSpPr txBox="1">
            <a:spLocks/>
          </p:cNvSpPr>
          <p:nvPr/>
        </p:nvSpPr>
        <p:spPr>
          <a:xfrm>
            <a:off x="984725" y="120581"/>
            <a:ext cx="7154426" cy="11165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Plateforme d’appel à projets Ecole</a:t>
            </a:r>
            <a:r>
              <a:rPr kumimoji="0" lang="fr-F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Numérique 2018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3324" y="5359721"/>
            <a:ext cx="731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dirty="0" smtClean="0">
                <a:hlinkClick r:id="rId4"/>
              </a:rPr>
              <a:t>https://appel.ecolenumerique.be/login.php</a:t>
            </a:r>
            <a:endParaRPr lang="fr-B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3"/>
          <p:cNvSpPr txBox="1">
            <a:spLocks/>
          </p:cNvSpPr>
          <p:nvPr/>
        </p:nvSpPr>
        <p:spPr>
          <a:xfrm>
            <a:off x="984725" y="120582"/>
            <a:ext cx="7154426" cy="647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Site Web Ecole Numérique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99195" y="5174904"/>
            <a:ext cx="472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2400" dirty="0" smtClean="0">
                <a:hlinkClick r:id="rId3"/>
              </a:rPr>
              <a:t>http://www.ecolenumerique.be/qa/</a:t>
            </a:r>
            <a:endParaRPr lang="fr-BE" sz="2400" dirty="0"/>
          </a:p>
        </p:txBody>
      </p:sp>
      <p:pic>
        <p:nvPicPr>
          <p:cNvPr id="5" name="Image 4" descr="Site-EN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68189" y="930893"/>
            <a:ext cx="7003228" cy="41890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296257" y="446767"/>
            <a:ext cx="6863864" cy="4369124"/>
            <a:chOff x="1296257" y="446767"/>
            <a:chExt cx="6863864" cy="4369124"/>
          </a:xfrm>
        </p:grpSpPr>
        <p:sp>
          <p:nvSpPr>
            <p:cNvPr id="8" name="Forme libre 7"/>
            <p:cNvSpPr>
              <a:spLocks noChangeAspect="1"/>
            </p:cNvSpPr>
            <p:nvPr/>
          </p:nvSpPr>
          <p:spPr>
            <a:xfrm>
              <a:off x="1296257" y="446767"/>
              <a:ext cx="6624424" cy="4185532"/>
            </a:xfrm>
            <a:custGeom>
              <a:avLst/>
              <a:gdLst>
                <a:gd name="connsiteX0" fmla="*/ 1003177 w 3666478"/>
                <a:gd name="connsiteY0" fmla="*/ 0 h 2796466"/>
                <a:gd name="connsiteX1" fmla="*/ 2059619 w 3666478"/>
                <a:gd name="connsiteY1" fmla="*/ 0 h 2796466"/>
                <a:gd name="connsiteX2" fmla="*/ 3666478 w 3666478"/>
                <a:gd name="connsiteY2" fmla="*/ 1109709 h 2796466"/>
                <a:gd name="connsiteX3" fmla="*/ 0 w 3666478"/>
                <a:gd name="connsiteY3" fmla="*/ 2796466 h 2796466"/>
                <a:gd name="connsiteX4" fmla="*/ 1003177 w 3666478"/>
                <a:gd name="connsiteY4" fmla="*/ 0 h 279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6478" h="2796466">
                  <a:moveTo>
                    <a:pt x="1003177" y="0"/>
                  </a:moveTo>
                  <a:lnTo>
                    <a:pt x="2059619" y="0"/>
                  </a:lnTo>
                  <a:lnTo>
                    <a:pt x="3666478" y="1109709"/>
                  </a:lnTo>
                  <a:lnTo>
                    <a:pt x="0" y="2796466"/>
                  </a:lnTo>
                  <a:lnTo>
                    <a:pt x="1003177" y="0"/>
                  </a:lnTo>
                  <a:close/>
                </a:path>
              </a:pathLst>
            </a:custGeom>
            <a:blipFill>
              <a:blip r:embed="rId3" cstate="email"/>
              <a:stretch>
                <a:fillRect/>
              </a:stretch>
            </a:blip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9" name="ZoneTexte 8"/>
            <p:cNvSpPr txBox="1"/>
            <p:nvPr/>
          </p:nvSpPr>
          <p:spPr>
            <a:xfrm rot="20319646">
              <a:off x="1664714" y="3608305"/>
              <a:ext cx="6495407" cy="66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fr-BE" sz="6600" b="1" dirty="0" smtClean="0"/>
                <a:t>Ecole Numérique</a:t>
              </a:r>
              <a:endParaRPr lang="fr-BE" sz="6600" b="1" dirty="0"/>
            </a:p>
          </p:txBody>
        </p:sp>
        <p:sp>
          <p:nvSpPr>
            <p:cNvPr id="10" name="ZoneTexte 9"/>
            <p:cNvSpPr txBox="1"/>
            <p:nvPr/>
          </p:nvSpPr>
          <p:spPr>
            <a:xfrm rot="20342156">
              <a:off x="2418002" y="3984894"/>
              <a:ext cx="533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b="1" dirty="0" smtClean="0"/>
                <a:t>Projektaufruf 2018</a:t>
              </a:r>
              <a:endParaRPr lang="de-DE" sz="48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5976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6368" y="1401922"/>
            <a:ext cx="83479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sz="2400" dirty="0" smtClean="0"/>
              <a:t>Attention </a:t>
            </a:r>
            <a:r>
              <a:rPr lang="fr-FR" sz="2400" dirty="0" smtClean="0">
                <a:sym typeface="Wingdings" pitchFamily="2" charset="2"/>
              </a:rPr>
              <a:t></a:t>
            </a:r>
            <a:r>
              <a:rPr lang="fr-FR" sz="2400" dirty="0" smtClean="0"/>
              <a:t> principes de sélection :</a:t>
            </a:r>
          </a:p>
          <a:p>
            <a:pPr marL="342900" indent="-342900"/>
            <a:endParaRPr lang="fr-FR" sz="2400" dirty="0" smtClean="0"/>
          </a:p>
          <a:p>
            <a:pPr marL="342900" indent="-342900">
              <a:buFont typeface="Arial" charset="0"/>
              <a:buChar char="•"/>
            </a:pPr>
            <a:r>
              <a:rPr lang="fr-FR" sz="2400" b="1" dirty="0" smtClean="0">
                <a:solidFill>
                  <a:srgbClr val="FF0000"/>
                </a:solidFill>
              </a:rPr>
              <a:t>Classement sur base de l’évaluation du jury</a:t>
            </a:r>
          </a:p>
          <a:p>
            <a:pPr marL="342900" indent="-342900"/>
            <a:endParaRPr lang="fr-FR" sz="2400" dirty="0" smtClean="0"/>
          </a:p>
          <a:p>
            <a:pPr marL="342900" indent="-342900">
              <a:buFont typeface="Arial" charset="0"/>
              <a:buChar char="•"/>
            </a:pPr>
            <a:r>
              <a:rPr lang="fr-FR" sz="2400" dirty="0" smtClean="0"/>
              <a:t>Le nombre de points consommés par les projets d’une </a:t>
            </a:r>
            <a:r>
              <a:rPr lang="fr-FR" sz="2400" b="1" i="1" dirty="0" smtClean="0"/>
              <a:t>implantation</a:t>
            </a:r>
            <a:r>
              <a:rPr lang="fr-FR" sz="2400" dirty="0" smtClean="0"/>
              <a:t> ne dépasse pas le capital de point attribué à cette implantation</a:t>
            </a:r>
          </a:p>
          <a:p>
            <a:pPr marL="342900" indent="-342900">
              <a:buFont typeface="Arial" charset="0"/>
              <a:buChar char="•"/>
            </a:pPr>
            <a:endParaRPr lang="fr-FR" sz="2400" b="1" dirty="0" smtClean="0"/>
          </a:p>
          <a:p>
            <a:pPr marL="342900" indent="-342900">
              <a:buFont typeface="Arial" charset="0"/>
              <a:buChar char="•"/>
            </a:pPr>
            <a:r>
              <a:rPr lang="fr-FR" sz="2400" dirty="0" smtClean="0"/>
              <a:t>Le nombre de points consommés par les projets d’un </a:t>
            </a:r>
            <a:r>
              <a:rPr lang="fr-FR" sz="2400" b="1" i="1" dirty="0" smtClean="0"/>
              <a:t>établissement</a:t>
            </a:r>
            <a:r>
              <a:rPr lang="fr-FR" sz="2400" dirty="0" smtClean="0"/>
              <a:t> ne dépasse pas 200 points</a:t>
            </a:r>
          </a:p>
        </p:txBody>
      </p:sp>
      <p:sp>
        <p:nvSpPr>
          <p:cNvPr id="4" name="Titre 13"/>
          <p:cNvSpPr txBox="1">
            <a:spLocks/>
          </p:cNvSpPr>
          <p:nvPr/>
        </p:nvSpPr>
        <p:spPr>
          <a:xfrm>
            <a:off x="984725" y="120582"/>
            <a:ext cx="7154426" cy="647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Sélection des Lauréats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37" y="3451809"/>
            <a:ext cx="1149846" cy="17544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7124" y="330984"/>
            <a:ext cx="8068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dirty="0" smtClean="0"/>
              <a:t>Le nombre de points consommés par les projets d’une </a:t>
            </a:r>
            <a:r>
              <a:rPr lang="fr-FR" b="1" dirty="0" smtClean="0"/>
              <a:t>implantation</a:t>
            </a:r>
            <a:r>
              <a:rPr lang="fr-FR" dirty="0" smtClean="0"/>
              <a:t> </a:t>
            </a:r>
          </a:p>
          <a:p>
            <a:pPr marL="342900" indent="-342900"/>
            <a:r>
              <a:rPr lang="fr-FR" dirty="0" smtClean="0"/>
              <a:t>ne dépasse pas le capital de points attribués à cette implantation </a:t>
            </a:r>
          </a:p>
        </p:txBody>
      </p:sp>
      <p:pic>
        <p:nvPicPr>
          <p:cNvPr id="10" name="Picture 4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67" y="2717689"/>
            <a:ext cx="1816476" cy="2771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42" y="1889093"/>
            <a:ext cx="2559294" cy="3904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101967" y="284284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/>
              <a:t>50</a:t>
            </a:r>
            <a:endParaRPr lang="fr-BE" sz="3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475890" y="2120201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/>
              <a:t>100</a:t>
            </a:r>
            <a:endParaRPr lang="fr-BE" sz="3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523891" y="1266929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/>
              <a:t>150</a:t>
            </a:r>
            <a:endParaRPr lang="fr-BE" sz="3600" dirty="0"/>
          </a:p>
        </p:txBody>
      </p:sp>
    </p:spTree>
    <p:extLst>
      <p:ext uri="{BB962C8B-B14F-4D97-AF65-F5344CB8AC3E}">
        <p14:creationId xmlns="" xmlns:p14="http://schemas.microsoft.com/office/powerpoint/2010/main" val="41400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486" y="3423105"/>
            <a:ext cx="1479606" cy="2257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75" y="3586391"/>
            <a:ext cx="1479606" cy="2257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394" y="90432"/>
            <a:ext cx="5124450" cy="2914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avec flèche 16"/>
          <p:cNvCxnSpPr/>
          <p:nvPr/>
        </p:nvCxnSpPr>
        <p:spPr>
          <a:xfrm flipH="1" flipV="1">
            <a:off x="5698094" y="2643095"/>
            <a:ext cx="996996" cy="716280"/>
          </a:xfrm>
          <a:prstGeom prst="straightConnector1">
            <a:avLst/>
          </a:prstGeom>
          <a:ln w="381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583" y="3557660"/>
            <a:ext cx="1479606" cy="2257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654" y="3557660"/>
            <a:ext cx="1479606" cy="2257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20" y="3557664"/>
            <a:ext cx="1479606" cy="2257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001636" y="352118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/>
              <a:t>50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955182" y="346301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/>
              <a:t>50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893280" y="347853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/>
              <a:t>50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804460" y="346301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/>
              <a:t>50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4130931" y="2708177"/>
            <a:ext cx="521924" cy="787782"/>
          </a:xfrm>
          <a:prstGeom prst="straightConnector1">
            <a:avLst/>
          </a:prstGeom>
          <a:ln w="381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1" idx="0"/>
          </p:cNvCxnSpPr>
          <p:nvPr/>
        </p:nvCxnSpPr>
        <p:spPr>
          <a:xfrm flipH="1" flipV="1">
            <a:off x="5265544" y="2886162"/>
            <a:ext cx="41658" cy="576848"/>
          </a:xfrm>
          <a:prstGeom prst="straightConnector1">
            <a:avLst/>
          </a:prstGeom>
          <a:ln w="381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5250388" y="2795733"/>
            <a:ext cx="509393" cy="624170"/>
          </a:xfrm>
          <a:prstGeom prst="straightConnector1">
            <a:avLst/>
          </a:prstGeom>
          <a:ln w="381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832320" y="3127546"/>
            <a:ext cx="220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mtClean="0"/>
              <a:t>lauréat EN3 / EN2017</a:t>
            </a:r>
            <a:endParaRPr lang="fr-BE"/>
          </a:p>
        </p:txBody>
      </p:sp>
      <p:cxnSp>
        <p:nvCxnSpPr>
          <p:cNvPr id="20" name="Connecteur droit 19"/>
          <p:cNvCxnSpPr/>
          <p:nvPr/>
        </p:nvCxnSpPr>
        <p:spPr>
          <a:xfrm flipH="1">
            <a:off x="852423" y="3669323"/>
            <a:ext cx="2046514" cy="1676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 flipH="1">
            <a:off x="928623" y="3614895"/>
            <a:ext cx="2046514" cy="1676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83983" y="362575"/>
            <a:ext cx="2341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1 établissement</a:t>
            </a:r>
          </a:p>
          <a:p>
            <a:pPr algn="ctr"/>
            <a:endParaRPr lang="fr-BE" dirty="0" smtClean="0"/>
          </a:p>
          <a:p>
            <a:pPr algn="ctr"/>
            <a:r>
              <a:rPr lang="fr-BE" dirty="0" smtClean="0"/>
              <a:t>5 </a:t>
            </a:r>
            <a:r>
              <a:rPr lang="fr-BE" b="1" dirty="0" smtClean="0"/>
              <a:t>petites</a:t>
            </a:r>
            <a:r>
              <a:rPr lang="fr-BE" dirty="0" smtClean="0"/>
              <a:t> implantations</a:t>
            </a:r>
            <a:endParaRPr lang="fr-BE" dirty="0"/>
          </a:p>
        </p:txBody>
      </p:sp>
    </p:spTree>
    <p:extLst>
      <p:ext uri="{BB962C8B-B14F-4D97-AF65-F5344CB8AC3E}">
        <p14:creationId xmlns="" xmlns:p14="http://schemas.microsoft.com/office/powerpoint/2010/main" val="249464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348" y="1534886"/>
            <a:ext cx="2041227" cy="3114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256310" y="968824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smtClean="0"/>
              <a:t>100</a:t>
            </a:r>
            <a:endParaRPr lang="fr-BE" sz="3600"/>
          </a:p>
        </p:txBody>
      </p:sp>
      <p:sp>
        <p:nvSpPr>
          <p:cNvPr id="15" name="ZoneTexte 14"/>
          <p:cNvSpPr txBox="1"/>
          <p:nvPr/>
        </p:nvSpPr>
        <p:spPr>
          <a:xfrm>
            <a:off x="1197429" y="2155372"/>
            <a:ext cx="14919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BE" sz="3200" smtClean="0"/>
              <a:t>projet 1</a:t>
            </a:r>
            <a:endParaRPr lang="fr-BE" sz="3200"/>
          </a:p>
        </p:txBody>
      </p:sp>
      <p:sp>
        <p:nvSpPr>
          <p:cNvPr id="16" name="ZoneTexte 15"/>
          <p:cNvSpPr txBox="1"/>
          <p:nvPr/>
        </p:nvSpPr>
        <p:spPr>
          <a:xfrm>
            <a:off x="1219198" y="3701143"/>
            <a:ext cx="14919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BE" sz="3200" smtClean="0"/>
              <a:t>projet 2</a:t>
            </a:r>
            <a:endParaRPr lang="fr-BE" sz="3200"/>
          </a:p>
        </p:txBody>
      </p:sp>
      <p:sp>
        <p:nvSpPr>
          <p:cNvPr id="17" name="ZoneTexte 16"/>
          <p:cNvSpPr txBox="1"/>
          <p:nvPr/>
        </p:nvSpPr>
        <p:spPr>
          <a:xfrm>
            <a:off x="6781800" y="2198915"/>
            <a:ext cx="14919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BE" sz="3200" smtClean="0"/>
              <a:t>projet 3</a:t>
            </a:r>
            <a:endParaRPr lang="fr-BE" sz="3200"/>
          </a:p>
        </p:txBody>
      </p:sp>
      <p:sp>
        <p:nvSpPr>
          <p:cNvPr id="18" name="ZoneTexte 17"/>
          <p:cNvSpPr txBox="1"/>
          <p:nvPr/>
        </p:nvSpPr>
        <p:spPr>
          <a:xfrm>
            <a:off x="6825341" y="3722915"/>
            <a:ext cx="14919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BE" sz="3200" smtClean="0"/>
              <a:t>projet 4</a:t>
            </a:r>
            <a:endParaRPr lang="fr-BE" sz="3200"/>
          </a:p>
        </p:txBody>
      </p:sp>
      <p:cxnSp>
        <p:nvCxnSpPr>
          <p:cNvPr id="20" name="Connecteur droit 19"/>
          <p:cNvCxnSpPr>
            <a:endCxn id="17" idx="1"/>
          </p:cNvCxnSpPr>
          <p:nvPr/>
        </p:nvCxnSpPr>
        <p:spPr>
          <a:xfrm flipV="1">
            <a:off x="4822371" y="2491303"/>
            <a:ext cx="1959429" cy="10247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endCxn id="18" idx="1"/>
          </p:cNvCxnSpPr>
          <p:nvPr/>
        </p:nvCxnSpPr>
        <p:spPr>
          <a:xfrm>
            <a:off x="4800600" y="3516086"/>
            <a:ext cx="2024741" cy="4992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endCxn id="15" idx="3"/>
          </p:cNvCxnSpPr>
          <p:nvPr/>
        </p:nvCxnSpPr>
        <p:spPr>
          <a:xfrm flipH="1" flipV="1">
            <a:off x="2689376" y="2447760"/>
            <a:ext cx="2111224" cy="1068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endCxn id="16" idx="3"/>
          </p:cNvCxnSpPr>
          <p:nvPr/>
        </p:nvCxnSpPr>
        <p:spPr>
          <a:xfrm flipH="1">
            <a:off x="2711145" y="3537857"/>
            <a:ext cx="2100342" cy="4556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6367" y="330984"/>
            <a:ext cx="8089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dirty="0" smtClean="0"/>
              <a:t>Le nombre de points consommés par les projets d’une </a:t>
            </a:r>
            <a:r>
              <a:rPr lang="fr-FR" b="1" dirty="0" smtClean="0"/>
              <a:t>implantation</a:t>
            </a:r>
            <a:r>
              <a:rPr lang="fr-FR" dirty="0" smtClean="0"/>
              <a:t> </a:t>
            </a:r>
          </a:p>
          <a:p>
            <a:pPr marL="342900" indent="-342900"/>
            <a:r>
              <a:rPr lang="fr-FR" dirty="0" smtClean="0"/>
              <a:t>ne dépasse pas le capital de points attribués à cette implantation </a:t>
            </a:r>
          </a:p>
        </p:txBody>
      </p:sp>
    </p:spTree>
    <p:extLst>
      <p:ext uri="{BB962C8B-B14F-4D97-AF65-F5344CB8AC3E}">
        <p14:creationId xmlns="" xmlns:p14="http://schemas.microsoft.com/office/powerpoint/2010/main" val="41400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348" y="1534886"/>
            <a:ext cx="2041227" cy="3114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256310" y="968824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smtClean="0"/>
              <a:t>100</a:t>
            </a:r>
            <a:endParaRPr lang="fr-BE" sz="3600"/>
          </a:p>
        </p:txBody>
      </p:sp>
      <p:sp>
        <p:nvSpPr>
          <p:cNvPr id="15" name="ZoneTexte 14"/>
          <p:cNvSpPr txBox="1"/>
          <p:nvPr/>
        </p:nvSpPr>
        <p:spPr>
          <a:xfrm>
            <a:off x="1197429" y="2155372"/>
            <a:ext cx="14919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BE" sz="3200" smtClean="0"/>
              <a:t>projet 1</a:t>
            </a:r>
            <a:endParaRPr lang="fr-BE" sz="3200"/>
          </a:p>
        </p:txBody>
      </p:sp>
      <p:sp>
        <p:nvSpPr>
          <p:cNvPr id="16" name="ZoneTexte 15"/>
          <p:cNvSpPr txBox="1"/>
          <p:nvPr/>
        </p:nvSpPr>
        <p:spPr>
          <a:xfrm>
            <a:off x="1219198" y="3701143"/>
            <a:ext cx="14919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BE" sz="3200" smtClean="0"/>
              <a:t>projet 2</a:t>
            </a:r>
            <a:endParaRPr lang="fr-BE" sz="3200"/>
          </a:p>
        </p:txBody>
      </p:sp>
      <p:sp>
        <p:nvSpPr>
          <p:cNvPr id="17" name="ZoneTexte 16"/>
          <p:cNvSpPr txBox="1"/>
          <p:nvPr/>
        </p:nvSpPr>
        <p:spPr>
          <a:xfrm>
            <a:off x="6781800" y="2198915"/>
            <a:ext cx="14919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BE" sz="3200" smtClean="0"/>
              <a:t>projet 3</a:t>
            </a:r>
            <a:endParaRPr lang="fr-BE" sz="3200"/>
          </a:p>
        </p:txBody>
      </p:sp>
      <p:sp>
        <p:nvSpPr>
          <p:cNvPr id="18" name="ZoneTexte 17"/>
          <p:cNvSpPr txBox="1"/>
          <p:nvPr/>
        </p:nvSpPr>
        <p:spPr>
          <a:xfrm>
            <a:off x="6825341" y="3722915"/>
            <a:ext cx="14919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BE" sz="3200" smtClean="0"/>
              <a:t>projet 4</a:t>
            </a:r>
            <a:endParaRPr lang="fr-BE" sz="3200"/>
          </a:p>
        </p:txBody>
      </p:sp>
      <p:cxnSp>
        <p:nvCxnSpPr>
          <p:cNvPr id="20" name="Connecteur droit 19"/>
          <p:cNvCxnSpPr>
            <a:endCxn id="17" idx="1"/>
          </p:cNvCxnSpPr>
          <p:nvPr/>
        </p:nvCxnSpPr>
        <p:spPr>
          <a:xfrm flipV="1">
            <a:off x="4822371" y="2491303"/>
            <a:ext cx="1959429" cy="10247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endCxn id="18" idx="1"/>
          </p:cNvCxnSpPr>
          <p:nvPr/>
        </p:nvCxnSpPr>
        <p:spPr>
          <a:xfrm>
            <a:off x="4800600" y="3516086"/>
            <a:ext cx="2024741" cy="4992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endCxn id="15" idx="3"/>
          </p:cNvCxnSpPr>
          <p:nvPr/>
        </p:nvCxnSpPr>
        <p:spPr>
          <a:xfrm flipH="1" flipV="1">
            <a:off x="2689376" y="2447760"/>
            <a:ext cx="2111224" cy="1068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endCxn id="16" idx="3"/>
          </p:cNvCxnSpPr>
          <p:nvPr/>
        </p:nvCxnSpPr>
        <p:spPr>
          <a:xfrm flipH="1">
            <a:off x="2711145" y="3537857"/>
            <a:ext cx="2100342" cy="4556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262739" y="1447797"/>
            <a:ext cx="136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smtClean="0"/>
              <a:t>50 points</a:t>
            </a:r>
            <a:endParaRPr lang="fr-BE" sz="2400" b="1"/>
          </a:p>
        </p:txBody>
      </p:sp>
      <p:sp>
        <p:nvSpPr>
          <p:cNvPr id="19" name="Ellipse 18"/>
          <p:cNvSpPr/>
          <p:nvPr/>
        </p:nvSpPr>
        <p:spPr>
          <a:xfrm>
            <a:off x="1121227" y="1284514"/>
            <a:ext cx="1654629" cy="79465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ZoneTexte 20"/>
          <p:cNvSpPr txBox="1"/>
          <p:nvPr/>
        </p:nvSpPr>
        <p:spPr>
          <a:xfrm>
            <a:off x="1338937" y="4539417"/>
            <a:ext cx="136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smtClean="0"/>
              <a:t>50 points</a:t>
            </a:r>
            <a:endParaRPr lang="fr-BE" sz="2400" b="1"/>
          </a:p>
        </p:txBody>
      </p:sp>
      <p:sp>
        <p:nvSpPr>
          <p:cNvPr id="23" name="Ellipse 22"/>
          <p:cNvSpPr/>
          <p:nvPr/>
        </p:nvSpPr>
        <p:spPr>
          <a:xfrm>
            <a:off x="1197425" y="4376134"/>
            <a:ext cx="1654629" cy="79465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ZoneTexte 24"/>
          <p:cNvSpPr txBox="1"/>
          <p:nvPr/>
        </p:nvSpPr>
        <p:spPr>
          <a:xfrm>
            <a:off x="6923308" y="4691817"/>
            <a:ext cx="136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smtClean="0"/>
              <a:t>25 points</a:t>
            </a:r>
            <a:endParaRPr lang="fr-BE" sz="2400" b="1"/>
          </a:p>
        </p:txBody>
      </p:sp>
      <p:sp>
        <p:nvSpPr>
          <p:cNvPr id="27" name="Ellipse 26"/>
          <p:cNvSpPr/>
          <p:nvPr/>
        </p:nvSpPr>
        <p:spPr>
          <a:xfrm>
            <a:off x="6781796" y="4528534"/>
            <a:ext cx="1654629" cy="79465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ZoneTexte 27"/>
          <p:cNvSpPr txBox="1"/>
          <p:nvPr/>
        </p:nvSpPr>
        <p:spPr>
          <a:xfrm>
            <a:off x="6836222" y="1404331"/>
            <a:ext cx="151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smtClean="0"/>
              <a:t>100 points</a:t>
            </a:r>
            <a:endParaRPr lang="fr-BE" sz="2400" b="1"/>
          </a:p>
        </p:txBody>
      </p:sp>
      <p:sp>
        <p:nvSpPr>
          <p:cNvPr id="29" name="Ellipse 28"/>
          <p:cNvSpPr/>
          <p:nvPr/>
        </p:nvSpPr>
        <p:spPr>
          <a:xfrm>
            <a:off x="6694710" y="1241048"/>
            <a:ext cx="1654629" cy="79465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Rectangle 29"/>
          <p:cNvSpPr/>
          <p:nvPr/>
        </p:nvSpPr>
        <p:spPr>
          <a:xfrm>
            <a:off x="527125" y="330984"/>
            <a:ext cx="8089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dirty="0" smtClean="0"/>
              <a:t>Le nombre de points consommés par les projets d’une </a:t>
            </a:r>
            <a:r>
              <a:rPr lang="fr-FR" b="1" dirty="0" smtClean="0"/>
              <a:t>implantation</a:t>
            </a:r>
            <a:r>
              <a:rPr lang="fr-FR" dirty="0" smtClean="0"/>
              <a:t> </a:t>
            </a:r>
          </a:p>
          <a:p>
            <a:pPr marL="342900" indent="-342900"/>
            <a:r>
              <a:rPr lang="fr-FR" dirty="0" smtClean="0"/>
              <a:t>ne dépasse pas le capital de points attribués à cette implantation </a:t>
            </a:r>
          </a:p>
        </p:txBody>
      </p:sp>
    </p:spTree>
    <p:extLst>
      <p:ext uri="{BB962C8B-B14F-4D97-AF65-F5344CB8AC3E}">
        <p14:creationId xmlns="" xmlns:p14="http://schemas.microsoft.com/office/powerpoint/2010/main" val="41400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348" y="1534886"/>
            <a:ext cx="2041227" cy="3114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256310" y="968824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smtClean="0"/>
              <a:t>100</a:t>
            </a:r>
            <a:endParaRPr lang="fr-BE" sz="3600"/>
          </a:p>
        </p:txBody>
      </p:sp>
      <p:sp>
        <p:nvSpPr>
          <p:cNvPr id="15" name="ZoneTexte 14"/>
          <p:cNvSpPr txBox="1"/>
          <p:nvPr/>
        </p:nvSpPr>
        <p:spPr>
          <a:xfrm>
            <a:off x="1197429" y="2155372"/>
            <a:ext cx="14919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BE" sz="3200" smtClean="0"/>
              <a:t>projet 1</a:t>
            </a:r>
            <a:endParaRPr lang="fr-BE" sz="3200"/>
          </a:p>
        </p:txBody>
      </p:sp>
      <p:sp>
        <p:nvSpPr>
          <p:cNvPr id="16" name="ZoneTexte 15"/>
          <p:cNvSpPr txBox="1"/>
          <p:nvPr/>
        </p:nvSpPr>
        <p:spPr>
          <a:xfrm>
            <a:off x="1219198" y="3701143"/>
            <a:ext cx="14919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BE" sz="3200" smtClean="0"/>
              <a:t>projet 2</a:t>
            </a:r>
            <a:endParaRPr lang="fr-BE" sz="3200"/>
          </a:p>
        </p:txBody>
      </p:sp>
      <p:sp>
        <p:nvSpPr>
          <p:cNvPr id="17" name="ZoneTexte 16"/>
          <p:cNvSpPr txBox="1"/>
          <p:nvPr/>
        </p:nvSpPr>
        <p:spPr>
          <a:xfrm>
            <a:off x="6781800" y="2198915"/>
            <a:ext cx="14919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BE" sz="3200" smtClean="0"/>
              <a:t>projet 3</a:t>
            </a:r>
            <a:endParaRPr lang="fr-BE" sz="3200"/>
          </a:p>
        </p:txBody>
      </p:sp>
      <p:sp>
        <p:nvSpPr>
          <p:cNvPr id="18" name="ZoneTexte 17"/>
          <p:cNvSpPr txBox="1"/>
          <p:nvPr/>
        </p:nvSpPr>
        <p:spPr>
          <a:xfrm>
            <a:off x="6825341" y="3722915"/>
            <a:ext cx="14919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BE" sz="3200" smtClean="0"/>
              <a:t>projet 4</a:t>
            </a:r>
            <a:endParaRPr lang="fr-BE" sz="3200"/>
          </a:p>
        </p:txBody>
      </p:sp>
      <p:cxnSp>
        <p:nvCxnSpPr>
          <p:cNvPr id="20" name="Connecteur droit 19"/>
          <p:cNvCxnSpPr>
            <a:endCxn id="17" idx="1"/>
          </p:cNvCxnSpPr>
          <p:nvPr/>
        </p:nvCxnSpPr>
        <p:spPr>
          <a:xfrm flipV="1">
            <a:off x="4822371" y="2491303"/>
            <a:ext cx="1959429" cy="10247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endCxn id="18" idx="1"/>
          </p:cNvCxnSpPr>
          <p:nvPr/>
        </p:nvCxnSpPr>
        <p:spPr>
          <a:xfrm>
            <a:off x="4800600" y="3516086"/>
            <a:ext cx="2024741" cy="4992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endCxn id="15" idx="3"/>
          </p:cNvCxnSpPr>
          <p:nvPr/>
        </p:nvCxnSpPr>
        <p:spPr>
          <a:xfrm flipH="1" flipV="1">
            <a:off x="2689376" y="2447760"/>
            <a:ext cx="2111224" cy="1068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endCxn id="16" idx="3"/>
          </p:cNvCxnSpPr>
          <p:nvPr/>
        </p:nvCxnSpPr>
        <p:spPr>
          <a:xfrm flipH="1">
            <a:off x="2711145" y="3537857"/>
            <a:ext cx="2100342" cy="4556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262739" y="1447797"/>
            <a:ext cx="136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smtClean="0"/>
              <a:t>50 points</a:t>
            </a:r>
            <a:endParaRPr lang="fr-BE" sz="2400" b="1"/>
          </a:p>
        </p:txBody>
      </p:sp>
      <p:sp>
        <p:nvSpPr>
          <p:cNvPr id="19" name="Ellipse 18"/>
          <p:cNvSpPr/>
          <p:nvPr/>
        </p:nvSpPr>
        <p:spPr>
          <a:xfrm>
            <a:off x="1121227" y="1284514"/>
            <a:ext cx="1654629" cy="794657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ZoneTexte 20"/>
          <p:cNvSpPr txBox="1"/>
          <p:nvPr/>
        </p:nvSpPr>
        <p:spPr>
          <a:xfrm>
            <a:off x="1338937" y="4539417"/>
            <a:ext cx="136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smtClean="0"/>
              <a:t>50 points</a:t>
            </a:r>
            <a:endParaRPr lang="fr-BE" sz="2400" b="1"/>
          </a:p>
        </p:txBody>
      </p:sp>
      <p:sp>
        <p:nvSpPr>
          <p:cNvPr id="23" name="Ellipse 22"/>
          <p:cNvSpPr/>
          <p:nvPr/>
        </p:nvSpPr>
        <p:spPr>
          <a:xfrm>
            <a:off x="1197425" y="4376134"/>
            <a:ext cx="1654629" cy="794657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ZoneTexte 24"/>
          <p:cNvSpPr txBox="1"/>
          <p:nvPr/>
        </p:nvSpPr>
        <p:spPr>
          <a:xfrm>
            <a:off x="6923308" y="4691817"/>
            <a:ext cx="136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smtClean="0"/>
              <a:t>25 points</a:t>
            </a:r>
            <a:endParaRPr lang="fr-BE" sz="2400" b="1"/>
          </a:p>
        </p:txBody>
      </p:sp>
      <p:sp>
        <p:nvSpPr>
          <p:cNvPr id="27" name="Ellipse 26"/>
          <p:cNvSpPr/>
          <p:nvPr/>
        </p:nvSpPr>
        <p:spPr>
          <a:xfrm>
            <a:off x="6781796" y="4528534"/>
            <a:ext cx="1654629" cy="7946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ZoneTexte 27"/>
          <p:cNvSpPr txBox="1"/>
          <p:nvPr/>
        </p:nvSpPr>
        <p:spPr>
          <a:xfrm>
            <a:off x="6836222" y="1404331"/>
            <a:ext cx="151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smtClean="0"/>
              <a:t>100 points</a:t>
            </a:r>
            <a:endParaRPr lang="fr-BE" sz="2400" b="1"/>
          </a:p>
        </p:txBody>
      </p:sp>
      <p:sp>
        <p:nvSpPr>
          <p:cNvPr id="29" name="Ellipse 28"/>
          <p:cNvSpPr/>
          <p:nvPr/>
        </p:nvSpPr>
        <p:spPr>
          <a:xfrm>
            <a:off x="6694710" y="1241048"/>
            <a:ext cx="1654629" cy="7946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Rectangle 29"/>
          <p:cNvSpPr/>
          <p:nvPr/>
        </p:nvSpPr>
        <p:spPr>
          <a:xfrm>
            <a:off x="527124" y="330984"/>
            <a:ext cx="8078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dirty="0" smtClean="0"/>
              <a:t>Le nombre de points consommés par les projets d’une </a:t>
            </a:r>
            <a:r>
              <a:rPr lang="fr-FR" b="1" dirty="0" smtClean="0"/>
              <a:t>implantation</a:t>
            </a:r>
            <a:r>
              <a:rPr lang="fr-FR" dirty="0" smtClean="0"/>
              <a:t> </a:t>
            </a:r>
          </a:p>
          <a:p>
            <a:pPr marL="342900" indent="-342900"/>
            <a:r>
              <a:rPr lang="fr-FR" dirty="0" smtClean="0"/>
              <a:t>ne dépasse pas le capital de points attribués à cette implantation </a:t>
            </a:r>
          </a:p>
        </p:txBody>
      </p:sp>
    </p:spTree>
    <p:extLst>
      <p:ext uri="{BB962C8B-B14F-4D97-AF65-F5344CB8AC3E}">
        <p14:creationId xmlns="" xmlns:p14="http://schemas.microsoft.com/office/powerpoint/2010/main" val="41400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4294967295"/>
          </p:nvPr>
        </p:nvSpPr>
        <p:spPr>
          <a:xfrm>
            <a:off x="537882" y="1645920"/>
            <a:ext cx="8358692" cy="4421394"/>
          </a:xfrm>
          <a:prstGeom prst="rect">
            <a:avLst/>
          </a:prstGeom>
        </p:spPr>
        <p:txBody>
          <a:bodyPr anchor="t" anchorCtr="0"/>
          <a:lstStyle/>
          <a:p>
            <a:pPr marL="514350" indent="-514350">
              <a:buFont typeface="+mj-lt"/>
              <a:buAutoNum type="arabicPeriod"/>
            </a:pPr>
            <a:r>
              <a:rPr lang="fr-FR" sz="3200" b="1" dirty="0" err="1" smtClean="0">
                <a:latin typeface="+mn-lt"/>
              </a:rPr>
              <a:t>Littéracie</a:t>
            </a:r>
            <a:r>
              <a:rPr lang="fr-FR" sz="3200" b="1" dirty="0" smtClean="0">
                <a:latin typeface="+mn-lt"/>
              </a:rPr>
              <a:t> numérique</a:t>
            </a:r>
            <a:endParaRPr lang="fr-FR" sz="3200" b="1" dirty="0">
              <a:latin typeface="+mn-lt"/>
            </a:endParaRPr>
          </a:p>
          <a:p>
            <a:pPr lvl="1">
              <a:buFont typeface="Wingdings" charset="2"/>
              <a:buChar char="Ø"/>
            </a:pPr>
            <a:r>
              <a:rPr lang="fr-FR" dirty="0" smtClean="0"/>
              <a:t> capacité de participer à une société qui utilise les TIC</a:t>
            </a:r>
          </a:p>
          <a:p>
            <a:pPr lvl="1">
              <a:buFont typeface="Wingdings" charset="2"/>
              <a:buChar char="Ø"/>
            </a:pPr>
            <a:r>
              <a:rPr lang="fr-FR" dirty="0" smtClean="0"/>
              <a:t> 3 compétences-clés : </a:t>
            </a:r>
            <a:r>
              <a:rPr lang="fr-FR" i="1" dirty="0" smtClean="0"/>
              <a:t>utiliser – comprendre – créer</a:t>
            </a:r>
          </a:p>
          <a:p>
            <a:endParaRPr lang="fr-FR" i="1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3200" b="1" dirty="0" smtClean="0"/>
              <a:t>Découverte de la science du numérique</a:t>
            </a:r>
            <a:endParaRPr lang="fr-FR" sz="3200" b="1" dirty="0"/>
          </a:p>
          <a:p>
            <a:pPr lvl="1">
              <a:buFont typeface="Wingdings" charset="2"/>
              <a:buChar char="Ø"/>
            </a:pPr>
            <a:r>
              <a:rPr lang="fr-FR" dirty="0" smtClean="0"/>
              <a:t> apprentissage des bases de la pensée algorithmique, </a:t>
            </a:r>
          </a:p>
          <a:p>
            <a:pPr lvl="1">
              <a:buNone/>
            </a:pPr>
            <a:r>
              <a:rPr lang="fr-FR" dirty="0" smtClean="0"/>
              <a:t>    de la gestion des données et du codage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931090" y="47348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AutoShape 2" descr="ésultat de recherche d'images pour &quot;smiley négatif&quot;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Titre 13"/>
          <p:cNvSpPr txBox="1">
            <a:spLocks/>
          </p:cNvSpPr>
          <p:nvPr/>
        </p:nvSpPr>
        <p:spPr>
          <a:xfrm>
            <a:off x="984725" y="120582"/>
            <a:ext cx="7154426" cy="647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Thématiques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7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348" y="1534886"/>
            <a:ext cx="2041227" cy="3114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256310" y="968824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smtClean="0"/>
              <a:t>100</a:t>
            </a:r>
            <a:endParaRPr lang="fr-BE" sz="3600"/>
          </a:p>
        </p:txBody>
      </p:sp>
      <p:sp>
        <p:nvSpPr>
          <p:cNvPr id="15" name="ZoneTexte 14"/>
          <p:cNvSpPr txBox="1"/>
          <p:nvPr/>
        </p:nvSpPr>
        <p:spPr>
          <a:xfrm>
            <a:off x="1197429" y="2155372"/>
            <a:ext cx="14919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BE" sz="3200" smtClean="0"/>
              <a:t>projet 1</a:t>
            </a:r>
            <a:endParaRPr lang="fr-BE" sz="3200"/>
          </a:p>
        </p:txBody>
      </p:sp>
      <p:sp>
        <p:nvSpPr>
          <p:cNvPr id="16" name="ZoneTexte 15"/>
          <p:cNvSpPr txBox="1"/>
          <p:nvPr/>
        </p:nvSpPr>
        <p:spPr>
          <a:xfrm>
            <a:off x="1219198" y="3701143"/>
            <a:ext cx="14919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BE" sz="3200" smtClean="0"/>
              <a:t>projet 2</a:t>
            </a:r>
            <a:endParaRPr lang="fr-BE" sz="3200"/>
          </a:p>
        </p:txBody>
      </p:sp>
      <p:sp>
        <p:nvSpPr>
          <p:cNvPr id="17" name="ZoneTexte 16"/>
          <p:cNvSpPr txBox="1"/>
          <p:nvPr/>
        </p:nvSpPr>
        <p:spPr>
          <a:xfrm>
            <a:off x="6781800" y="2198915"/>
            <a:ext cx="14919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BE" sz="3200" smtClean="0"/>
              <a:t>projet 3</a:t>
            </a:r>
            <a:endParaRPr lang="fr-BE" sz="3200"/>
          </a:p>
        </p:txBody>
      </p:sp>
      <p:sp>
        <p:nvSpPr>
          <p:cNvPr id="18" name="ZoneTexte 17"/>
          <p:cNvSpPr txBox="1"/>
          <p:nvPr/>
        </p:nvSpPr>
        <p:spPr>
          <a:xfrm>
            <a:off x="6825341" y="3722915"/>
            <a:ext cx="14919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BE" sz="3200" smtClean="0"/>
              <a:t>projet 4</a:t>
            </a:r>
            <a:endParaRPr lang="fr-BE" sz="3200"/>
          </a:p>
        </p:txBody>
      </p:sp>
      <p:cxnSp>
        <p:nvCxnSpPr>
          <p:cNvPr id="20" name="Connecteur droit 19"/>
          <p:cNvCxnSpPr>
            <a:endCxn id="17" idx="1"/>
          </p:cNvCxnSpPr>
          <p:nvPr/>
        </p:nvCxnSpPr>
        <p:spPr>
          <a:xfrm flipV="1">
            <a:off x="4822371" y="2491303"/>
            <a:ext cx="1959429" cy="10247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endCxn id="18" idx="1"/>
          </p:cNvCxnSpPr>
          <p:nvPr/>
        </p:nvCxnSpPr>
        <p:spPr>
          <a:xfrm>
            <a:off x="4800600" y="3516086"/>
            <a:ext cx="2024741" cy="4992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endCxn id="15" idx="3"/>
          </p:cNvCxnSpPr>
          <p:nvPr/>
        </p:nvCxnSpPr>
        <p:spPr>
          <a:xfrm flipH="1" flipV="1">
            <a:off x="2689376" y="2447760"/>
            <a:ext cx="2111224" cy="1068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endCxn id="16" idx="3"/>
          </p:cNvCxnSpPr>
          <p:nvPr/>
        </p:nvCxnSpPr>
        <p:spPr>
          <a:xfrm flipH="1">
            <a:off x="2711145" y="3537857"/>
            <a:ext cx="2100342" cy="4556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262739" y="1447797"/>
            <a:ext cx="136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smtClean="0"/>
              <a:t>50 points</a:t>
            </a:r>
            <a:endParaRPr lang="fr-BE" sz="2400" b="1"/>
          </a:p>
        </p:txBody>
      </p:sp>
      <p:sp>
        <p:nvSpPr>
          <p:cNvPr id="19" name="Ellipse 18"/>
          <p:cNvSpPr/>
          <p:nvPr/>
        </p:nvSpPr>
        <p:spPr>
          <a:xfrm>
            <a:off x="1121227" y="1284514"/>
            <a:ext cx="1654629" cy="794657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ZoneTexte 20"/>
          <p:cNvSpPr txBox="1"/>
          <p:nvPr/>
        </p:nvSpPr>
        <p:spPr>
          <a:xfrm>
            <a:off x="1338937" y="4539417"/>
            <a:ext cx="136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smtClean="0"/>
              <a:t>50 points</a:t>
            </a:r>
            <a:endParaRPr lang="fr-BE" sz="2400" b="1"/>
          </a:p>
        </p:txBody>
      </p:sp>
      <p:sp>
        <p:nvSpPr>
          <p:cNvPr id="23" name="Ellipse 22"/>
          <p:cNvSpPr/>
          <p:nvPr/>
        </p:nvSpPr>
        <p:spPr>
          <a:xfrm>
            <a:off x="1197425" y="4376134"/>
            <a:ext cx="1654629" cy="7946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ZoneTexte 24"/>
          <p:cNvSpPr txBox="1"/>
          <p:nvPr/>
        </p:nvSpPr>
        <p:spPr>
          <a:xfrm>
            <a:off x="6923308" y="4691817"/>
            <a:ext cx="136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smtClean="0"/>
              <a:t>25 points</a:t>
            </a:r>
            <a:endParaRPr lang="fr-BE" sz="2400" b="1"/>
          </a:p>
        </p:txBody>
      </p:sp>
      <p:sp>
        <p:nvSpPr>
          <p:cNvPr id="27" name="Ellipse 26"/>
          <p:cNvSpPr/>
          <p:nvPr/>
        </p:nvSpPr>
        <p:spPr>
          <a:xfrm>
            <a:off x="6781796" y="4528534"/>
            <a:ext cx="1654629" cy="794657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ZoneTexte 27"/>
          <p:cNvSpPr txBox="1"/>
          <p:nvPr/>
        </p:nvSpPr>
        <p:spPr>
          <a:xfrm>
            <a:off x="6836222" y="1404331"/>
            <a:ext cx="151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smtClean="0"/>
              <a:t>100 points</a:t>
            </a:r>
            <a:endParaRPr lang="fr-BE" sz="2400" b="1"/>
          </a:p>
        </p:txBody>
      </p:sp>
      <p:sp>
        <p:nvSpPr>
          <p:cNvPr id="29" name="Ellipse 28"/>
          <p:cNvSpPr/>
          <p:nvPr/>
        </p:nvSpPr>
        <p:spPr>
          <a:xfrm>
            <a:off x="6694710" y="1241048"/>
            <a:ext cx="1654629" cy="7946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Rectangle 29"/>
          <p:cNvSpPr/>
          <p:nvPr/>
        </p:nvSpPr>
        <p:spPr>
          <a:xfrm>
            <a:off x="570155" y="330984"/>
            <a:ext cx="8003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dirty="0" smtClean="0"/>
              <a:t>Le nombre de points consommés par les projets d’une </a:t>
            </a:r>
            <a:r>
              <a:rPr lang="fr-FR" b="1" dirty="0" smtClean="0"/>
              <a:t>implantation</a:t>
            </a:r>
            <a:r>
              <a:rPr lang="fr-FR" dirty="0" smtClean="0"/>
              <a:t> </a:t>
            </a:r>
          </a:p>
          <a:p>
            <a:pPr marL="342900" indent="-342900"/>
            <a:r>
              <a:rPr lang="fr-FR" dirty="0" smtClean="0"/>
              <a:t>ne dépasse pas le capital de points attribués à cette implantation </a:t>
            </a:r>
          </a:p>
        </p:txBody>
      </p:sp>
    </p:spTree>
    <p:extLst>
      <p:ext uri="{BB962C8B-B14F-4D97-AF65-F5344CB8AC3E}">
        <p14:creationId xmlns="" xmlns:p14="http://schemas.microsoft.com/office/powerpoint/2010/main" val="41400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45" y="4082143"/>
            <a:ext cx="967006" cy="1475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53" y="0"/>
            <a:ext cx="4212647" cy="23960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68" y="3190295"/>
            <a:ext cx="1768120" cy="2697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10009"/>
            <a:ext cx="2624627" cy="4004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475147" y="272143"/>
            <a:ext cx="1695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1 établissement</a:t>
            </a:r>
          </a:p>
          <a:p>
            <a:pPr algn="ctr"/>
            <a:endParaRPr lang="fr-BE" dirty="0" smtClean="0"/>
          </a:p>
          <a:p>
            <a:pPr algn="ctr"/>
            <a:r>
              <a:rPr lang="fr-BE" dirty="0" smtClean="0"/>
              <a:t>3  implantations</a:t>
            </a:r>
            <a:endParaRPr lang="fr-BE" dirty="0"/>
          </a:p>
        </p:txBody>
      </p:sp>
      <p:sp>
        <p:nvSpPr>
          <p:cNvPr id="23" name="ZoneTexte 22"/>
          <p:cNvSpPr txBox="1"/>
          <p:nvPr/>
        </p:nvSpPr>
        <p:spPr>
          <a:xfrm>
            <a:off x="1240969" y="40712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mtClean="0"/>
              <a:t>50</a:t>
            </a:r>
            <a:endParaRPr lang="fr-BE"/>
          </a:p>
        </p:txBody>
      </p:sp>
      <p:sp>
        <p:nvSpPr>
          <p:cNvPr id="24" name="ZoneTexte 23"/>
          <p:cNvSpPr txBox="1"/>
          <p:nvPr/>
        </p:nvSpPr>
        <p:spPr>
          <a:xfrm>
            <a:off x="3864440" y="332013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mtClean="0"/>
              <a:t>100</a:t>
            </a:r>
            <a:endParaRPr lang="fr-BE"/>
          </a:p>
        </p:txBody>
      </p:sp>
      <p:sp>
        <p:nvSpPr>
          <p:cNvPr id="30" name="ZoneTexte 29"/>
          <p:cNvSpPr txBox="1"/>
          <p:nvPr/>
        </p:nvSpPr>
        <p:spPr>
          <a:xfrm>
            <a:off x="7130183" y="253636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mtClean="0"/>
              <a:t>150</a:t>
            </a:r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24946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45" y="4082143"/>
            <a:ext cx="967006" cy="1475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53" y="1"/>
            <a:ext cx="3766333" cy="2142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68" y="3190295"/>
            <a:ext cx="1768120" cy="2697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10009"/>
            <a:ext cx="2624627" cy="4004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413431" y="272143"/>
            <a:ext cx="1819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1 établissement</a:t>
            </a:r>
          </a:p>
          <a:p>
            <a:pPr marL="342900" indent="-342900" algn="ctr">
              <a:buAutoNum type="arabicPlain" startAt="3"/>
            </a:pPr>
            <a:r>
              <a:rPr lang="fr-BE" dirty="0" smtClean="0"/>
              <a:t>implantations</a:t>
            </a:r>
          </a:p>
          <a:p>
            <a:pPr marL="342900" indent="-342900" algn="ctr"/>
            <a:endParaRPr lang="fr-BE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1197426" y="5573481"/>
            <a:ext cx="4187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BE" smtClean="0"/>
              <a:t>50</a:t>
            </a:r>
            <a:endParaRPr lang="fr-BE"/>
          </a:p>
        </p:txBody>
      </p:sp>
      <p:sp>
        <p:nvSpPr>
          <p:cNvPr id="24" name="ZoneTexte 23"/>
          <p:cNvSpPr txBox="1"/>
          <p:nvPr/>
        </p:nvSpPr>
        <p:spPr>
          <a:xfrm>
            <a:off x="3810011" y="5649681"/>
            <a:ext cx="5357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BE" smtClean="0"/>
              <a:t>100</a:t>
            </a:r>
            <a:endParaRPr lang="fr-BE"/>
          </a:p>
        </p:txBody>
      </p:sp>
      <p:sp>
        <p:nvSpPr>
          <p:cNvPr id="30" name="ZoneTexte 29"/>
          <p:cNvSpPr txBox="1"/>
          <p:nvPr/>
        </p:nvSpPr>
        <p:spPr>
          <a:xfrm>
            <a:off x="7162840" y="5791195"/>
            <a:ext cx="5357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BE" smtClean="0"/>
              <a:t>150</a:t>
            </a:r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674918" y="3494310"/>
            <a:ext cx="136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smtClean="0"/>
              <a:t>50 points</a:t>
            </a:r>
            <a:endParaRPr lang="fr-BE" sz="2400" b="1"/>
          </a:p>
        </p:txBody>
      </p:sp>
      <p:sp>
        <p:nvSpPr>
          <p:cNvPr id="11" name="Ellipse 10"/>
          <p:cNvSpPr/>
          <p:nvPr/>
        </p:nvSpPr>
        <p:spPr>
          <a:xfrm>
            <a:off x="598713" y="3439885"/>
            <a:ext cx="1447800" cy="5007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/>
          <p:cNvSpPr txBox="1"/>
          <p:nvPr/>
        </p:nvSpPr>
        <p:spPr>
          <a:xfrm>
            <a:off x="642256" y="2884690"/>
            <a:ext cx="136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smtClean="0"/>
              <a:t>30 points</a:t>
            </a:r>
            <a:endParaRPr lang="fr-BE" sz="2400" b="1"/>
          </a:p>
        </p:txBody>
      </p:sp>
      <p:sp>
        <p:nvSpPr>
          <p:cNvPr id="15" name="Ellipse 14"/>
          <p:cNvSpPr/>
          <p:nvPr/>
        </p:nvSpPr>
        <p:spPr>
          <a:xfrm>
            <a:off x="566051" y="2830265"/>
            <a:ext cx="1447800" cy="5007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ZoneTexte 19"/>
          <p:cNvSpPr txBox="1"/>
          <p:nvPr/>
        </p:nvSpPr>
        <p:spPr>
          <a:xfrm>
            <a:off x="3483452" y="2754081"/>
            <a:ext cx="136319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b="1" smtClean="0"/>
              <a:t>50 points</a:t>
            </a:r>
            <a:endParaRPr lang="fr-BE" sz="2400" b="1"/>
          </a:p>
        </p:txBody>
      </p:sp>
      <p:sp>
        <p:nvSpPr>
          <p:cNvPr id="21" name="Ellipse 20"/>
          <p:cNvSpPr/>
          <p:nvPr/>
        </p:nvSpPr>
        <p:spPr>
          <a:xfrm>
            <a:off x="3407247" y="2699656"/>
            <a:ext cx="1447800" cy="5007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ZoneTexte 26"/>
          <p:cNvSpPr txBox="1"/>
          <p:nvPr/>
        </p:nvSpPr>
        <p:spPr>
          <a:xfrm>
            <a:off x="3450790" y="2144461"/>
            <a:ext cx="151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smtClean="0"/>
              <a:t>100 points</a:t>
            </a:r>
            <a:endParaRPr lang="fr-BE" sz="2400" b="1"/>
          </a:p>
        </p:txBody>
      </p:sp>
      <p:sp>
        <p:nvSpPr>
          <p:cNvPr id="29" name="Ellipse 28"/>
          <p:cNvSpPr/>
          <p:nvPr/>
        </p:nvSpPr>
        <p:spPr>
          <a:xfrm>
            <a:off x="3374585" y="2090036"/>
            <a:ext cx="1621958" cy="5007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ZoneTexte 30"/>
          <p:cNvSpPr txBox="1"/>
          <p:nvPr/>
        </p:nvSpPr>
        <p:spPr>
          <a:xfrm>
            <a:off x="6825384" y="1796139"/>
            <a:ext cx="136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smtClean="0"/>
              <a:t>50 points</a:t>
            </a:r>
            <a:endParaRPr lang="fr-BE" sz="2400" b="1"/>
          </a:p>
        </p:txBody>
      </p:sp>
      <p:sp>
        <p:nvSpPr>
          <p:cNvPr id="32" name="Ellipse 31"/>
          <p:cNvSpPr/>
          <p:nvPr/>
        </p:nvSpPr>
        <p:spPr>
          <a:xfrm>
            <a:off x="6749179" y="1741714"/>
            <a:ext cx="1447800" cy="5007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ZoneTexte 32"/>
          <p:cNvSpPr txBox="1"/>
          <p:nvPr/>
        </p:nvSpPr>
        <p:spPr>
          <a:xfrm>
            <a:off x="6792722" y="1186519"/>
            <a:ext cx="167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smtClean="0"/>
              <a:t>150 points</a:t>
            </a:r>
            <a:endParaRPr lang="fr-BE" sz="2400" b="1"/>
          </a:p>
        </p:txBody>
      </p:sp>
      <p:sp>
        <p:nvSpPr>
          <p:cNvPr id="34" name="Ellipse 33"/>
          <p:cNvSpPr/>
          <p:nvPr/>
        </p:nvSpPr>
        <p:spPr>
          <a:xfrm>
            <a:off x="6716517" y="1132094"/>
            <a:ext cx="1611054" cy="5007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Rectangle 34"/>
          <p:cNvSpPr/>
          <p:nvPr/>
        </p:nvSpPr>
        <p:spPr>
          <a:xfrm>
            <a:off x="142466" y="1600591"/>
            <a:ext cx="21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fr-BE" b="1" smtClean="0">
                <a:solidFill>
                  <a:srgbClr val="FF0000"/>
                </a:solidFill>
              </a:rPr>
              <a:t>maximum 200 points</a:t>
            </a:r>
            <a:endParaRPr lang="fr-BE" b="1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705630" y="555127"/>
            <a:ext cx="167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smtClean="0"/>
              <a:t>200 points</a:t>
            </a:r>
            <a:endParaRPr lang="fr-BE" sz="2400" b="1"/>
          </a:p>
        </p:txBody>
      </p:sp>
      <p:sp>
        <p:nvSpPr>
          <p:cNvPr id="37" name="Ellipse 36"/>
          <p:cNvSpPr/>
          <p:nvPr/>
        </p:nvSpPr>
        <p:spPr>
          <a:xfrm>
            <a:off x="6629425" y="500702"/>
            <a:ext cx="1611054" cy="5007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9" name="Connecteur droit 38"/>
          <p:cNvCxnSpPr/>
          <p:nvPr/>
        </p:nvCxnSpPr>
        <p:spPr>
          <a:xfrm flipH="1">
            <a:off x="6683829" y="359231"/>
            <a:ext cx="1349828" cy="77288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912432" y="195946"/>
            <a:ext cx="1077682" cy="8926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9464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45" y="4082143"/>
            <a:ext cx="967006" cy="1475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53" y="1"/>
            <a:ext cx="3766333" cy="2142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68" y="3190295"/>
            <a:ext cx="1768120" cy="2697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10009"/>
            <a:ext cx="2624627" cy="4004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413431" y="272143"/>
            <a:ext cx="1819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1 établissement</a:t>
            </a:r>
          </a:p>
          <a:p>
            <a:pPr marL="342900" indent="-342900" algn="ctr">
              <a:buAutoNum type="arabicPlain" startAt="3"/>
            </a:pPr>
            <a:r>
              <a:rPr lang="fr-BE" dirty="0" smtClean="0"/>
              <a:t>implantations</a:t>
            </a:r>
          </a:p>
          <a:p>
            <a:pPr marL="342900" indent="-342900" algn="ctr"/>
            <a:endParaRPr lang="fr-BE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1197426" y="5573481"/>
            <a:ext cx="4187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BE" smtClean="0"/>
              <a:t>50</a:t>
            </a:r>
            <a:endParaRPr lang="fr-BE"/>
          </a:p>
        </p:txBody>
      </p:sp>
      <p:sp>
        <p:nvSpPr>
          <p:cNvPr id="24" name="ZoneTexte 23"/>
          <p:cNvSpPr txBox="1"/>
          <p:nvPr/>
        </p:nvSpPr>
        <p:spPr>
          <a:xfrm>
            <a:off x="3810011" y="5649681"/>
            <a:ext cx="5357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BE" smtClean="0"/>
              <a:t>100</a:t>
            </a:r>
            <a:endParaRPr lang="fr-BE"/>
          </a:p>
        </p:txBody>
      </p:sp>
      <p:sp>
        <p:nvSpPr>
          <p:cNvPr id="30" name="ZoneTexte 29"/>
          <p:cNvSpPr txBox="1"/>
          <p:nvPr/>
        </p:nvSpPr>
        <p:spPr>
          <a:xfrm>
            <a:off x="7162840" y="5791195"/>
            <a:ext cx="5357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BE" smtClean="0"/>
              <a:t>150</a:t>
            </a:r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674918" y="3494310"/>
            <a:ext cx="136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smtClean="0"/>
              <a:t>50 points</a:t>
            </a:r>
            <a:endParaRPr lang="fr-BE" sz="2400" b="1"/>
          </a:p>
        </p:txBody>
      </p:sp>
      <p:sp>
        <p:nvSpPr>
          <p:cNvPr id="11" name="Ellipse 10"/>
          <p:cNvSpPr/>
          <p:nvPr/>
        </p:nvSpPr>
        <p:spPr>
          <a:xfrm>
            <a:off x="598713" y="3439885"/>
            <a:ext cx="1447800" cy="500743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/>
          <p:cNvSpPr txBox="1"/>
          <p:nvPr/>
        </p:nvSpPr>
        <p:spPr>
          <a:xfrm>
            <a:off x="642256" y="2884690"/>
            <a:ext cx="136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smtClean="0"/>
              <a:t>30 points</a:t>
            </a:r>
            <a:endParaRPr lang="fr-BE" sz="2400" b="1"/>
          </a:p>
        </p:txBody>
      </p:sp>
      <p:sp>
        <p:nvSpPr>
          <p:cNvPr id="15" name="Ellipse 14"/>
          <p:cNvSpPr/>
          <p:nvPr/>
        </p:nvSpPr>
        <p:spPr>
          <a:xfrm>
            <a:off x="566051" y="2830265"/>
            <a:ext cx="1447800" cy="5007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ZoneTexte 19"/>
          <p:cNvSpPr txBox="1"/>
          <p:nvPr/>
        </p:nvSpPr>
        <p:spPr>
          <a:xfrm>
            <a:off x="3483452" y="2754081"/>
            <a:ext cx="136319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b="1" smtClean="0"/>
              <a:t>80 points</a:t>
            </a:r>
            <a:endParaRPr lang="fr-BE" sz="2400" b="1"/>
          </a:p>
        </p:txBody>
      </p:sp>
      <p:sp>
        <p:nvSpPr>
          <p:cNvPr id="21" name="Ellipse 20"/>
          <p:cNvSpPr/>
          <p:nvPr/>
        </p:nvSpPr>
        <p:spPr>
          <a:xfrm>
            <a:off x="3407247" y="2699656"/>
            <a:ext cx="1447800" cy="500743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ZoneTexte 26"/>
          <p:cNvSpPr txBox="1"/>
          <p:nvPr/>
        </p:nvSpPr>
        <p:spPr>
          <a:xfrm>
            <a:off x="3450790" y="2144461"/>
            <a:ext cx="151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smtClean="0"/>
              <a:t>100 points</a:t>
            </a:r>
            <a:endParaRPr lang="fr-BE" sz="2400" b="1"/>
          </a:p>
        </p:txBody>
      </p:sp>
      <p:sp>
        <p:nvSpPr>
          <p:cNvPr id="29" name="Ellipse 28"/>
          <p:cNvSpPr/>
          <p:nvPr/>
        </p:nvSpPr>
        <p:spPr>
          <a:xfrm>
            <a:off x="3374585" y="2090036"/>
            <a:ext cx="1621958" cy="5007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ZoneTexte 30"/>
          <p:cNvSpPr txBox="1"/>
          <p:nvPr/>
        </p:nvSpPr>
        <p:spPr>
          <a:xfrm>
            <a:off x="6825384" y="1796139"/>
            <a:ext cx="136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smtClean="0"/>
              <a:t>50 points</a:t>
            </a:r>
            <a:endParaRPr lang="fr-BE" sz="2400" b="1"/>
          </a:p>
        </p:txBody>
      </p:sp>
      <p:sp>
        <p:nvSpPr>
          <p:cNvPr id="32" name="Ellipse 31"/>
          <p:cNvSpPr/>
          <p:nvPr/>
        </p:nvSpPr>
        <p:spPr>
          <a:xfrm>
            <a:off x="6749179" y="1741714"/>
            <a:ext cx="1447800" cy="500743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ZoneTexte 32"/>
          <p:cNvSpPr txBox="1"/>
          <p:nvPr/>
        </p:nvSpPr>
        <p:spPr>
          <a:xfrm>
            <a:off x="6792722" y="1186519"/>
            <a:ext cx="167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smtClean="0"/>
              <a:t>150 points</a:t>
            </a:r>
            <a:endParaRPr lang="fr-BE" sz="2400" b="1"/>
          </a:p>
        </p:txBody>
      </p:sp>
      <p:sp>
        <p:nvSpPr>
          <p:cNvPr id="34" name="Ellipse 33"/>
          <p:cNvSpPr/>
          <p:nvPr/>
        </p:nvSpPr>
        <p:spPr>
          <a:xfrm>
            <a:off x="6716517" y="1132094"/>
            <a:ext cx="1611054" cy="5007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Rectangle 34"/>
          <p:cNvSpPr/>
          <p:nvPr/>
        </p:nvSpPr>
        <p:spPr>
          <a:xfrm>
            <a:off x="142466" y="1600591"/>
            <a:ext cx="21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fr-BE" b="1" smtClean="0">
                <a:solidFill>
                  <a:srgbClr val="FF0000"/>
                </a:solidFill>
              </a:rPr>
              <a:t>maximum 200 points</a:t>
            </a:r>
            <a:endParaRPr lang="fr-BE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6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45" y="4082143"/>
            <a:ext cx="967006" cy="1475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53" y="1"/>
            <a:ext cx="3766333" cy="2142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68" y="3190295"/>
            <a:ext cx="1768120" cy="2697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ésultat de recherche d'images pour &quot;ecole dessin&quot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10009"/>
            <a:ext cx="2624627" cy="4004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413431" y="272143"/>
            <a:ext cx="1819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1 établissement</a:t>
            </a:r>
          </a:p>
          <a:p>
            <a:pPr marL="342900" indent="-342900" algn="ctr">
              <a:buAutoNum type="arabicPlain" startAt="3"/>
            </a:pPr>
            <a:r>
              <a:rPr lang="fr-BE" dirty="0" smtClean="0"/>
              <a:t>implantations</a:t>
            </a:r>
          </a:p>
          <a:p>
            <a:pPr marL="342900" indent="-342900" algn="ctr"/>
            <a:endParaRPr lang="fr-BE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1197426" y="5573481"/>
            <a:ext cx="41870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BE" smtClean="0"/>
              <a:t>50</a:t>
            </a:r>
            <a:endParaRPr lang="fr-BE"/>
          </a:p>
        </p:txBody>
      </p:sp>
      <p:sp>
        <p:nvSpPr>
          <p:cNvPr id="24" name="ZoneTexte 23"/>
          <p:cNvSpPr txBox="1"/>
          <p:nvPr/>
        </p:nvSpPr>
        <p:spPr>
          <a:xfrm>
            <a:off x="3810011" y="5649681"/>
            <a:ext cx="5357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BE" smtClean="0"/>
              <a:t>100</a:t>
            </a:r>
            <a:endParaRPr lang="fr-BE"/>
          </a:p>
        </p:txBody>
      </p:sp>
      <p:sp>
        <p:nvSpPr>
          <p:cNvPr id="30" name="ZoneTexte 29"/>
          <p:cNvSpPr txBox="1"/>
          <p:nvPr/>
        </p:nvSpPr>
        <p:spPr>
          <a:xfrm>
            <a:off x="7162840" y="5791195"/>
            <a:ext cx="5357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BE" smtClean="0"/>
              <a:t>150</a:t>
            </a:r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674918" y="3494310"/>
            <a:ext cx="136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smtClean="0"/>
              <a:t>50 points</a:t>
            </a:r>
            <a:endParaRPr lang="fr-BE" sz="2400" b="1"/>
          </a:p>
        </p:txBody>
      </p:sp>
      <p:sp>
        <p:nvSpPr>
          <p:cNvPr id="11" name="Ellipse 10"/>
          <p:cNvSpPr/>
          <p:nvPr/>
        </p:nvSpPr>
        <p:spPr>
          <a:xfrm>
            <a:off x="598713" y="3439885"/>
            <a:ext cx="1447800" cy="500743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ZoneTexte 13"/>
          <p:cNvSpPr txBox="1"/>
          <p:nvPr/>
        </p:nvSpPr>
        <p:spPr>
          <a:xfrm>
            <a:off x="642256" y="2884690"/>
            <a:ext cx="136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smtClean="0"/>
              <a:t>30 points</a:t>
            </a:r>
            <a:endParaRPr lang="fr-BE" sz="2400" b="1"/>
          </a:p>
        </p:txBody>
      </p:sp>
      <p:sp>
        <p:nvSpPr>
          <p:cNvPr id="15" name="Ellipse 14"/>
          <p:cNvSpPr/>
          <p:nvPr/>
        </p:nvSpPr>
        <p:spPr>
          <a:xfrm>
            <a:off x="566051" y="2830265"/>
            <a:ext cx="1447800" cy="500743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ZoneTexte 19"/>
          <p:cNvSpPr txBox="1"/>
          <p:nvPr/>
        </p:nvSpPr>
        <p:spPr>
          <a:xfrm>
            <a:off x="3483452" y="2754081"/>
            <a:ext cx="136319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b="1" smtClean="0"/>
              <a:t>50 points</a:t>
            </a:r>
            <a:endParaRPr lang="fr-BE" sz="2400" b="1"/>
          </a:p>
        </p:txBody>
      </p:sp>
      <p:sp>
        <p:nvSpPr>
          <p:cNvPr id="21" name="Ellipse 20"/>
          <p:cNvSpPr/>
          <p:nvPr/>
        </p:nvSpPr>
        <p:spPr>
          <a:xfrm>
            <a:off x="3407247" y="2699656"/>
            <a:ext cx="1447800" cy="5007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ZoneTexte 26"/>
          <p:cNvSpPr txBox="1"/>
          <p:nvPr/>
        </p:nvSpPr>
        <p:spPr>
          <a:xfrm>
            <a:off x="3450790" y="2144461"/>
            <a:ext cx="151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smtClean="0"/>
              <a:t>100 points</a:t>
            </a:r>
            <a:endParaRPr lang="fr-BE" sz="2400" b="1"/>
          </a:p>
        </p:txBody>
      </p:sp>
      <p:sp>
        <p:nvSpPr>
          <p:cNvPr id="29" name="Ellipse 28"/>
          <p:cNvSpPr/>
          <p:nvPr/>
        </p:nvSpPr>
        <p:spPr>
          <a:xfrm>
            <a:off x="3374585" y="2090036"/>
            <a:ext cx="1621958" cy="500743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ZoneTexte 30"/>
          <p:cNvSpPr txBox="1"/>
          <p:nvPr/>
        </p:nvSpPr>
        <p:spPr>
          <a:xfrm>
            <a:off x="6825384" y="1796139"/>
            <a:ext cx="136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smtClean="0"/>
              <a:t>50 points</a:t>
            </a:r>
            <a:endParaRPr lang="fr-BE" sz="2400" b="1"/>
          </a:p>
        </p:txBody>
      </p:sp>
      <p:sp>
        <p:nvSpPr>
          <p:cNvPr id="32" name="Ellipse 31"/>
          <p:cNvSpPr/>
          <p:nvPr/>
        </p:nvSpPr>
        <p:spPr>
          <a:xfrm>
            <a:off x="6749179" y="1741714"/>
            <a:ext cx="1447800" cy="5007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ZoneTexte 32"/>
          <p:cNvSpPr txBox="1"/>
          <p:nvPr/>
        </p:nvSpPr>
        <p:spPr>
          <a:xfrm>
            <a:off x="6792722" y="1186519"/>
            <a:ext cx="167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smtClean="0"/>
              <a:t>150 points</a:t>
            </a:r>
            <a:endParaRPr lang="fr-BE" sz="2400" b="1"/>
          </a:p>
        </p:txBody>
      </p:sp>
      <p:sp>
        <p:nvSpPr>
          <p:cNvPr id="34" name="Ellipse 33"/>
          <p:cNvSpPr/>
          <p:nvPr/>
        </p:nvSpPr>
        <p:spPr>
          <a:xfrm>
            <a:off x="6716517" y="1132094"/>
            <a:ext cx="1611054" cy="5007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Rectangle 34"/>
          <p:cNvSpPr/>
          <p:nvPr/>
        </p:nvSpPr>
        <p:spPr>
          <a:xfrm>
            <a:off x="142466" y="1600591"/>
            <a:ext cx="21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fr-BE" b="1" smtClean="0">
                <a:solidFill>
                  <a:srgbClr val="FF0000"/>
                </a:solidFill>
              </a:rPr>
              <a:t>maximum 200 points</a:t>
            </a:r>
            <a:endParaRPr lang="fr-BE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6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296257" y="446767"/>
            <a:ext cx="6863864" cy="4420572"/>
            <a:chOff x="1296257" y="446767"/>
            <a:chExt cx="6863864" cy="4420572"/>
          </a:xfrm>
        </p:grpSpPr>
        <p:sp>
          <p:nvSpPr>
            <p:cNvPr id="8" name="Forme libre 7"/>
            <p:cNvSpPr>
              <a:spLocks noChangeAspect="1"/>
            </p:cNvSpPr>
            <p:nvPr/>
          </p:nvSpPr>
          <p:spPr>
            <a:xfrm>
              <a:off x="1296257" y="446767"/>
              <a:ext cx="6624424" cy="4185532"/>
            </a:xfrm>
            <a:custGeom>
              <a:avLst/>
              <a:gdLst>
                <a:gd name="connsiteX0" fmla="*/ 1003177 w 3666478"/>
                <a:gd name="connsiteY0" fmla="*/ 0 h 2796466"/>
                <a:gd name="connsiteX1" fmla="*/ 2059619 w 3666478"/>
                <a:gd name="connsiteY1" fmla="*/ 0 h 2796466"/>
                <a:gd name="connsiteX2" fmla="*/ 3666478 w 3666478"/>
                <a:gd name="connsiteY2" fmla="*/ 1109709 h 2796466"/>
                <a:gd name="connsiteX3" fmla="*/ 0 w 3666478"/>
                <a:gd name="connsiteY3" fmla="*/ 2796466 h 2796466"/>
                <a:gd name="connsiteX4" fmla="*/ 1003177 w 3666478"/>
                <a:gd name="connsiteY4" fmla="*/ 0 h 279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6478" h="2796466">
                  <a:moveTo>
                    <a:pt x="1003177" y="0"/>
                  </a:moveTo>
                  <a:lnTo>
                    <a:pt x="2059619" y="0"/>
                  </a:lnTo>
                  <a:lnTo>
                    <a:pt x="3666478" y="1109709"/>
                  </a:lnTo>
                  <a:lnTo>
                    <a:pt x="0" y="2796466"/>
                  </a:lnTo>
                  <a:lnTo>
                    <a:pt x="1003177" y="0"/>
                  </a:lnTo>
                  <a:close/>
                </a:path>
              </a:pathLst>
            </a:custGeom>
            <a:blipFill>
              <a:blip r:embed="rId3" cstate="email"/>
              <a:stretch>
                <a:fillRect/>
              </a:stretch>
            </a:blipFill>
            <a:ln w="2222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9" name="ZoneTexte 8"/>
            <p:cNvSpPr txBox="1"/>
            <p:nvPr/>
          </p:nvSpPr>
          <p:spPr>
            <a:xfrm rot="20319646">
              <a:off x="1664714" y="3608305"/>
              <a:ext cx="6495407" cy="662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fr-BE" sz="6600" b="1" dirty="0" smtClean="0"/>
                <a:t>Ecole Numérique</a:t>
              </a:r>
              <a:endParaRPr lang="fr-BE" sz="6600" b="1" dirty="0"/>
            </a:p>
          </p:txBody>
        </p:sp>
        <p:sp>
          <p:nvSpPr>
            <p:cNvPr id="10" name="ZoneTexte 9"/>
            <p:cNvSpPr txBox="1"/>
            <p:nvPr/>
          </p:nvSpPr>
          <p:spPr>
            <a:xfrm rot="20342156">
              <a:off x="2440434" y="4036342"/>
              <a:ext cx="50240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b="1" dirty="0" smtClean="0"/>
                <a:t>Projektaufruf 2018</a:t>
              </a:r>
              <a:endParaRPr lang="de-DE" sz="48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5976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Candidature.jpg"/>
          <p:cNvPicPr preferRelativeResize="0"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62368" y="162480"/>
            <a:ext cx="2520000" cy="192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548641" y="204394"/>
            <a:ext cx="4829476" cy="173269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de-DE" sz="3600" dirty="0" smtClean="0">
                <a:solidFill>
                  <a:schemeClr val="tx1"/>
                </a:solidFill>
              </a:rPr>
              <a:t>Projektaufruf</a:t>
            </a:r>
            <a:br>
              <a:rPr lang="de-DE" sz="3600" dirty="0" smtClean="0">
                <a:solidFill>
                  <a:schemeClr val="tx1"/>
                </a:solidFill>
              </a:rPr>
            </a:br>
            <a:r>
              <a:rPr lang="de-DE" sz="3600" dirty="0" smtClean="0">
                <a:solidFill>
                  <a:schemeClr val="tx1"/>
                </a:solidFill>
              </a:rPr>
              <a:t>Ecole </a:t>
            </a:r>
            <a:r>
              <a:rPr lang="de-DE" sz="3600" dirty="0" err="1" smtClean="0">
                <a:solidFill>
                  <a:schemeClr val="tx1"/>
                </a:solidFill>
              </a:rPr>
              <a:t>Numérique</a:t>
            </a:r>
            <a:r>
              <a:rPr lang="de-DE" sz="3600" dirty="0" smtClean="0">
                <a:solidFill>
                  <a:schemeClr val="tx1"/>
                </a:solidFill>
              </a:rPr>
              <a:t> 2018</a:t>
            </a:r>
            <a:br>
              <a:rPr lang="de-DE" sz="3600" dirty="0" smtClean="0">
                <a:solidFill>
                  <a:schemeClr val="tx1"/>
                </a:solidFill>
              </a:rPr>
            </a:br>
            <a:r>
              <a:rPr lang="de-DE" sz="3600" dirty="0" smtClean="0">
                <a:solidFill>
                  <a:schemeClr val="tx1"/>
                </a:solidFill>
              </a:rPr>
              <a:t>Von fange ich an ?</a:t>
            </a:r>
            <a:endParaRPr lang="de-DE" sz="3600" dirty="0">
              <a:solidFill>
                <a:schemeClr val="tx1"/>
              </a:solidFill>
              <a:ea typeface="Geneva" pitchFamily="-1" charset="-128"/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idx="4294967295"/>
          </p:nvPr>
        </p:nvSpPr>
        <p:spPr>
          <a:xfrm>
            <a:off x="537882" y="2009274"/>
            <a:ext cx="8365486" cy="4223084"/>
          </a:xfrm>
          <a:prstGeom prst="rect">
            <a:avLst/>
          </a:prstGeom>
        </p:spPr>
        <p:txBody>
          <a:bodyPr/>
          <a:lstStyle/>
          <a:p>
            <a:pPr lvl="1">
              <a:buNone/>
            </a:pPr>
            <a:endParaRPr lang="de-DE" sz="2200" dirty="0" smtClean="0">
              <a:ea typeface="Geneva" pitchFamily="-1" charset="-128"/>
            </a:endParaRPr>
          </a:p>
          <a:p>
            <a:pPr lvl="1">
              <a:buFont typeface="Wingdings" pitchFamily="2" charset="2"/>
              <a:buChar char="ü"/>
            </a:pPr>
            <a:r>
              <a:rPr lang="de-DE" sz="2200" dirty="0" smtClean="0">
                <a:ea typeface="Geneva" pitchFamily="-1" charset="-128"/>
              </a:rPr>
              <a:t>Rundschreiben </a:t>
            </a:r>
            <a:r>
              <a:rPr lang="de-DE" sz="2200" dirty="0">
                <a:ea typeface="Geneva" pitchFamily="-1" charset="-128"/>
              </a:rPr>
              <a:t>auf dem Bildungsserver </a:t>
            </a:r>
            <a:r>
              <a:rPr lang="de-DE" sz="2200" dirty="0" smtClean="0">
                <a:ea typeface="Geneva" pitchFamily="-1" charset="-128"/>
              </a:rPr>
              <a:t>aufmerksam lesen</a:t>
            </a:r>
            <a:endParaRPr lang="de-DE" sz="2200" b="1" dirty="0">
              <a:ea typeface="Geneva" pitchFamily="-1" charset="-128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2200" dirty="0" smtClean="0">
                <a:ea typeface="Geneva" pitchFamily="-1" charset="-128"/>
                <a:hlinkClick r:id="rId5"/>
              </a:rPr>
              <a:t>www.ostbelgienbildung.be/ecolenumerique.be</a:t>
            </a:r>
            <a:r>
              <a:rPr lang="de-DE" sz="2200" dirty="0" smtClean="0">
                <a:ea typeface="Geneva" pitchFamily="-1" charset="-128"/>
              </a:rPr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de-DE" sz="2200" dirty="0" smtClean="0">
                <a:ea typeface="Geneva" pitchFamily="-1" charset="-128"/>
              </a:rPr>
              <a:t>Projektteam und Projektverantwortlichen finden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de-DE" sz="2200" dirty="0" smtClean="0">
                <a:ea typeface="Geneva" pitchFamily="-1" charset="-128"/>
              </a:rPr>
              <a:t>Den pädagogischen Mehrwert des gewünschten Projektes für die Mehrzahl der Schüler herausarbeiten.</a:t>
            </a:r>
          </a:p>
          <a:p>
            <a:pPr lvl="1">
              <a:buFont typeface="Wingdings" pitchFamily="2" charset="2"/>
              <a:buChar char="ü"/>
            </a:pPr>
            <a:r>
              <a:rPr lang="de-DE" sz="2200" dirty="0" smtClean="0">
                <a:ea typeface="Geneva" pitchFamily="-1" charset="-128"/>
              </a:rPr>
              <a:t>Projekt auf </a:t>
            </a:r>
            <a:r>
              <a:rPr lang="de-DE" sz="2200" dirty="0" smtClean="0">
                <a:ea typeface="Geneva" pitchFamily="-1" charset="-128"/>
                <a:hlinkClick r:id="rId6"/>
              </a:rPr>
              <a:t>http://appel.ecolenumerique.be</a:t>
            </a:r>
            <a:r>
              <a:rPr lang="de-DE" sz="2200" dirty="0" smtClean="0">
                <a:ea typeface="Geneva" pitchFamily="-1" charset="-128"/>
              </a:rPr>
              <a:t> (in Deutsch möglich) </a:t>
            </a:r>
            <a:br>
              <a:rPr lang="de-DE" sz="2200" dirty="0" smtClean="0">
                <a:ea typeface="Geneva" pitchFamily="-1" charset="-128"/>
              </a:rPr>
            </a:br>
            <a:r>
              <a:rPr lang="de-DE" sz="2200" dirty="0" smtClean="0">
                <a:solidFill>
                  <a:srgbClr val="FF0000"/>
                </a:solidFill>
                <a:ea typeface="Geneva" pitchFamily="-1" charset="-128"/>
              </a:rPr>
              <a:t>spätestens bis zum 28. Februar 2018 um 22:00 Uhr </a:t>
            </a:r>
            <a:r>
              <a:rPr lang="de-DE" sz="2200" dirty="0" smtClean="0">
                <a:ea typeface="Geneva" pitchFamily="-1" charset="-128"/>
              </a:rPr>
              <a:t>eintragen</a:t>
            </a:r>
            <a:endParaRPr lang="de-DE" sz="2200" dirty="0" smtClean="0">
              <a:solidFill>
                <a:srgbClr val="FF0000"/>
              </a:solidFill>
              <a:ea typeface="Geneva" pitchFamily="-1" charset="-128"/>
            </a:endParaRPr>
          </a:p>
          <a:p>
            <a:pPr lvl="1">
              <a:buFont typeface="Wingdings" pitchFamily="2" charset="2"/>
              <a:buChar char="ü"/>
            </a:pPr>
            <a:r>
              <a:rPr lang="de-DE" sz="2200" dirty="0" smtClean="0">
                <a:ea typeface="Geneva" pitchFamily="-1" charset="-128"/>
              </a:rPr>
              <a:t>Im Projekt das benötigte Material aussuchen</a:t>
            </a:r>
          </a:p>
          <a:p>
            <a:pPr lvl="1">
              <a:buFont typeface="Wingdings" pitchFamily="2" charset="2"/>
              <a:buChar char="ü"/>
            </a:pPr>
            <a:r>
              <a:rPr lang="de-DE" sz="2200" dirty="0" smtClean="0">
                <a:ea typeface="Geneva" pitchFamily="-1" charset="-128"/>
              </a:rPr>
              <a:t>Nach Einreichung des Projektes </a:t>
            </a:r>
            <a:r>
              <a:rPr lang="de-DE" sz="2200" dirty="0" smtClean="0">
                <a:solidFill>
                  <a:srgbClr val="FF0000"/>
                </a:solidFill>
                <a:ea typeface="Geneva" pitchFamily="-1" charset="-128"/>
              </a:rPr>
              <a:t>zusätzlich bis zum 9. März die Bestätigungsdokumente</a:t>
            </a:r>
            <a:r>
              <a:rPr lang="de-DE" sz="2200" dirty="0" smtClean="0">
                <a:ea typeface="Geneva" pitchFamily="-1" charset="-128"/>
              </a:rPr>
              <a:t> ausdrucken, ausfüllen und unterzeichnet </a:t>
            </a:r>
            <a:br>
              <a:rPr lang="de-DE" sz="2200" dirty="0" smtClean="0">
                <a:ea typeface="Geneva" pitchFamily="-1" charset="-128"/>
              </a:rPr>
            </a:br>
            <a:r>
              <a:rPr lang="de-DE" sz="2200" dirty="0" smtClean="0">
                <a:ea typeface="Geneva" pitchFamily="-1" charset="-128"/>
              </a:rPr>
              <a:t>dem SPW </a:t>
            </a:r>
            <a:r>
              <a:rPr lang="de-DE" sz="2200" dirty="0" smtClean="0">
                <a:solidFill>
                  <a:srgbClr val="FF0000"/>
                </a:solidFill>
                <a:ea typeface="Geneva" pitchFamily="-1" charset="-128"/>
              </a:rPr>
              <a:t>zuschicken</a:t>
            </a:r>
            <a:endParaRPr lang="de-DE" sz="2200" i="1" u="sng" dirty="0">
              <a:solidFill>
                <a:srgbClr val="FF0000"/>
              </a:solidFill>
              <a:ea typeface="Geneva" pitchFamily="-1" charset="-12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265022" y="2133969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hlinkClick r:id="rId7" action="ppaction://hlinkfile"/>
              </a:rPr>
              <a:t>appel.ecolenumerique.be</a:t>
            </a:r>
            <a:endParaRPr lang="fr-FR" sz="12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2" name="Image 11" descr="Appel EN2018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508105" y="1028733"/>
            <a:ext cx="1985363" cy="576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562344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4"/>
          <p:cNvGrpSpPr>
            <a:grpSpLocks noChangeAspect="1"/>
          </p:cNvGrpSpPr>
          <p:nvPr/>
        </p:nvGrpSpPr>
        <p:grpSpPr>
          <a:xfrm>
            <a:off x="5292080" y="164640"/>
            <a:ext cx="3493910" cy="1756856"/>
            <a:chOff x="4712815" y="95342"/>
            <a:chExt cx="4110361" cy="1519202"/>
          </a:xfrm>
        </p:grpSpPr>
        <p:pic>
          <p:nvPicPr>
            <p:cNvPr id="17" name="Picture 4" descr="Résultat de recherche d'images pour &quot;province liège&quot;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825125" y="102376"/>
              <a:ext cx="1998051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Image 20" descr="Province de Liege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712815" y="95342"/>
              <a:ext cx="2070332" cy="151920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2" name="Connecteur droit 21"/>
            <p:cNvCxnSpPr/>
            <p:nvPr/>
          </p:nvCxnSpPr>
          <p:spPr bwMode="auto">
            <a:xfrm>
              <a:off x="6156176" y="195486"/>
              <a:ext cx="2088232" cy="5040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Connecteur droit 22"/>
            <p:cNvCxnSpPr/>
            <p:nvPr/>
          </p:nvCxnSpPr>
          <p:spPr bwMode="auto">
            <a:xfrm flipV="1">
              <a:off x="6372200" y="1059582"/>
              <a:ext cx="2088232" cy="5040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559398" y="193638"/>
            <a:ext cx="8584602" cy="723003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de-DE" sz="3600" dirty="0" smtClean="0">
                <a:solidFill>
                  <a:schemeClr val="tx1"/>
                </a:solidFill>
              </a:rPr>
              <a:t>Kontakte</a:t>
            </a:r>
            <a:endParaRPr lang="de-DE" sz="3600" dirty="0">
              <a:solidFill>
                <a:schemeClr val="tx1"/>
              </a:solidFill>
              <a:ea typeface="Geneva" pitchFamily="-1" charset="-12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91671" y="849855"/>
            <a:ext cx="4948517" cy="53941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-457200"/>
            <a:endParaRPr lang="fr-BE" sz="24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Geneva" pitchFamily="96" charset="-128"/>
            </a:endParaRPr>
          </a:p>
          <a:p>
            <a:r>
              <a:rPr lang="de-DE" sz="2400" dirty="0"/>
              <a:t>Ministerium der DG </a:t>
            </a:r>
            <a:r>
              <a:rPr lang="de-DE" sz="2400" dirty="0" smtClean="0"/>
              <a:t>:</a:t>
            </a:r>
          </a:p>
          <a:p>
            <a:endParaRPr lang="de-DE" sz="1600" dirty="0"/>
          </a:p>
          <a:p>
            <a:r>
              <a:rPr lang="de-DE" sz="1600" b="1" dirty="0"/>
              <a:t>Fachbereich Pädagogik -</a:t>
            </a:r>
          </a:p>
          <a:p>
            <a:r>
              <a:rPr lang="de-DE" sz="1600" b="1" dirty="0"/>
              <a:t>Berater für Schulmediotheken und Medienpädagogik</a:t>
            </a:r>
          </a:p>
          <a:p>
            <a:endParaRPr lang="de-DE" sz="1600" dirty="0"/>
          </a:p>
          <a:p>
            <a:r>
              <a:rPr lang="de-DE" sz="1600" dirty="0"/>
              <a:t>Dr. Jens GIESDORF </a:t>
            </a:r>
            <a:r>
              <a:rPr lang="de-DE" sz="1600" b="1" dirty="0">
                <a:hlinkClick r:id="rId6"/>
              </a:rPr>
              <a:t>jens.giesdorf@dgov.be</a:t>
            </a:r>
            <a:endParaRPr lang="de-DE" sz="1600" b="1" dirty="0"/>
          </a:p>
          <a:p>
            <a:endParaRPr lang="de-DE" sz="1600" dirty="0"/>
          </a:p>
          <a:p>
            <a:r>
              <a:rPr lang="de-DE" sz="1600" b="1" dirty="0"/>
              <a:t>Fachbereich Informatik – </a:t>
            </a:r>
          </a:p>
          <a:p>
            <a:r>
              <a:rPr lang="de-DE" sz="1600" b="1" dirty="0"/>
              <a:t>Informatikbetreuung von Schulen und </a:t>
            </a:r>
            <a:r>
              <a:rPr lang="de-DE" sz="1600" b="1" dirty="0" smtClean="0"/>
              <a:t>Mediotheken</a:t>
            </a:r>
          </a:p>
          <a:p>
            <a:pPr indent="-457200"/>
            <a:endParaRPr lang="de-DE" sz="1600" dirty="0" smtClean="0"/>
          </a:p>
          <a:p>
            <a:pPr lvl="0" indent="-457200"/>
            <a:r>
              <a:rPr lang="de-DE" sz="1600" dirty="0" smtClean="0"/>
              <a:t>Sébastien LENNERTZ </a:t>
            </a:r>
            <a:r>
              <a:rPr lang="de-DE" sz="1600" b="1" dirty="0" smtClean="0">
                <a:hlinkClick r:id="rId7"/>
              </a:rPr>
              <a:t>sebastien.lennertz@dgov.be</a:t>
            </a:r>
            <a:endParaRPr lang="de-DE" sz="1600" b="1" dirty="0" smtClean="0"/>
          </a:p>
          <a:p>
            <a:pPr lvl="0" indent="-457200"/>
            <a:endParaRPr lang="de-DE" sz="1600" dirty="0" smtClean="0"/>
          </a:p>
          <a:p>
            <a:r>
              <a:rPr lang="fr-BE" sz="1600" b="1" u="sng" dirty="0" smtClean="0"/>
              <a:t>A</a:t>
            </a:r>
            <a:r>
              <a:rPr lang="fr-BE" sz="1600" b="1" dirty="0" smtClean="0"/>
              <a:t>ssistant </a:t>
            </a:r>
            <a:r>
              <a:rPr lang="fr-BE" sz="1600" b="1" u="sng" dirty="0" smtClean="0"/>
              <a:t>M</a:t>
            </a:r>
            <a:r>
              <a:rPr lang="fr-BE" sz="1600" b="1" dirty="0" smtClean="0"/>
              <a:t>aintenance </a:t>
            </a:r>
            <a:r>
              <a:rPr lang="fr-BE" sz="1600" b="1" u="sng" dirty="0" smtClean="0"/>
              <a:t>I</a:t>
            </a:r>
            <a:r>
              <a:rPr lang="fr-BE" sz="1600" b="1" dirty="0" smtClean="0"/>
              <a:t>nformatique:</a:t>
            </a:r>
          </a:p>
          <a:p>
            <a:endParaRPr lang="fr-BE" sz="1600" dirty="0" smtClean="0"/>
          </a:p>
          <a:p>
            <a:r>
              <a:rPr lang="de-DE" sz="1600" dirty="0" smtClean="0"/>
              <a:t>Quentin DELREE </a:t>
            </a:r>
            <a:r>
              <a:rPr lang="de-DE" sz="1600" b="1" dirty="0" smtClean="0">
                <a:hlinkClick r:id="rId8"/>
              </a:rPr>
              <a:t>quentin.delree@spw.wallonie.be</a:t>
            </a:r>
            <a:endParaRPr lang="de-DE" sz="1600" b="1" dirty="0" smtClean="0"/>
          </a:p>
          <a:p>
            <a:endParaRPr lang="de-DE" sz="1600" dirty="0" smtClean="0"/>
          </a:p>
          <a:p>
            <a:r>
              <a:rPr lang="de-DE" sz="1600" b="1" dirty="0" smtClean="0"/>
              <a:t>SPW Berater:</a:t>
            </a:r>
          </a:p>
          <a:p>
            <a:endParaRPr lang="de-DE" sz="1600" dirty="0" smtClean="0"/>
          </a:p>
          <a:p>
            <a:r>
              <a:rPr lang="de-DE" sz="1600" dirty="0" smtClean="0"/>
              <a:t>Jean BRAHY </a:t>
            </a:r>
            <a:r>
              <a:rPr lang="de-DE" sz="1600" b="1" dirty="0" smtClean="0">
                <a:hlinkClick r:id="rId9"/>
              </a:rPr>
              <a:t>jean.brahy@spw.wallonie.be</a:t>
            </a:r>
            <a:endParaRPr lang="de-DE" sz="1600" b="1" dirty="0"/>
          </a:p>
        </p:txBody>
      </p:sp>
      <p:sp>
        <p:nvSpPr>
          <p:cNvPr id="18" name="ZoneTexte 17">
            <a:hlinkClick r:id="rId10"/>
          </p:cNvPr>
          <p:cNvSpPr txBox="1"/>
          <p:nvPr/>
        </p:nvSpPr>
        <p:spPr>
          <a:xfrm>
            <a:off x="5540189" y="3780669"/>
            <a:ext cx="32937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11"/>
              </a:rPr>
              <a:t>http://www.ostbelgienbildung.be/ecolenumerique</a:t>
            </a:r>
            <a:endParaRPr lang="fr-FR" sz="11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 bwMode="auto">
          <a:xfrm>
            <a:off x="683742" y="4238502"/>
            <a:ext cx="813752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Image 14" descr="Site-OB-Bildung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171997" y="2117719"/>
            <a:ext cx="2100943" cy="156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 15" descr="map_deutschspra.gif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4575076" y="174391"/>
            <a:ext cx="68531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ZoneTexte 18"/>
          <p:cNvSpPr txBox="1"/>
          <p:nvPr/>
        </p:nvSpPr>
        <p:spPr>
          <a:xfrm>
            <a:off x="5217459" y="4281542"/>
            <a:ext cx="3485477" cy="19256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/>
            <a:r>
              <a:rPr lang="fr-BE" sz="1600" b="1" dirty="0"/>
              <a:t>Helpdesk SPW:</a:t>
            </a:r>
          </a:p>
          <a:p>
            <a:endParaRPr lang="fr-BE" sz="1600" dirty="0"/>
          </a:p>
          <a:p>
            <a:pPr indent="1588"/>
            <a:r>
              <a:rPr lang="fr-BE" sz="1600" dirty="0"/>
              <a:t>Portail: </a:t>
            </a:r>
            <a:r>
              <a:rPr lang="fr-BE" sz="1600" dirty="0">
                <a:hlinkClick r:id="rId14" action="ppaction://hlinkfile"/>
              </a:rPr>
              <a:t>helpdesk.spw.wallonie.be</a:t>
            </a:r>
            <a:endParaRPr lang="fr-BE" sz="1600" dirty="0"/>
          </a:p>
          <a:p>
            <a:pPr marL="0" lvl="1"/>
            <a:endParaRPr lang="fr-BE" sz="1600" dirty="0"/>
          </a:p>
          <a:p>
            <a:pPr marL="0" lvl="1"/>
            <a:r>
              <a:rPr lang="fr-BE" sz="1600" dirty="0"/>
              <a:t>E-Mail : </a:t>
            </a:r>
            <a:r>
              <a:rPr lang="fr-BE" sz="1600" dirty="0">
                <a:hlinkClick r:id="rId15"/>
              </a:rPr>
              <a:t>cyberclasse@systemat.com</a:t>
            </a:r>
            <a:endParaRPr lang="fr-BE" sz="1600" dirty="0"/>
          </a:p>
          <a:p>
            <a:pPr marL="0" lvl="1"/>
            <a:endParaRPr lang="fr-BE" sz="1600" dirty="0"/>
          </a:p>
          <a:p>
            <a:pPr marL="0" lvl="1"/>
            <a:r>
              <a:rPr lang="fr-BE" sz="1600" dirty="0"/>
              <a:t>Telefon : 02 / 405 74 44</a:t>
            </a:r>
          </a:p>
          <a:p>
            <a:endParaRPr lang="fr-BE" sz="1600" dirty="0"/>
          </a:p>
        </p:txBody>
      </p:sp>
      <p:cxnSp>
        <p:nvCxnSpPr>
          <p:cNvPr id="24" name="Connecteur droit 23"/>
          <p:cNvCxnSpPr/>
          <p:nvPr/>
        </p:nvCxnSpPr>
        <p:spPr bwMode="auto">
          <a:xfrm flipH="1">
            <a:off x="5011492" y="4240296"/>
            <a:ext cx="20272" cy="19130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868596636"/>
      </p:ext>
    </p:extLst>
  </p:cSld>
  <p:clrMapOvr>
    <a:masterClrMapping/>
  </p:clrMapOvr>
  <p:transition advClick="0" advTm="8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931090" y="47348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7882" y="1430766"/>
            <a:ext cx="83586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BE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BE" sz="2400" dirty="0" smtClean="0">
                <a:solidFill>
                  <a:schemeClr val="accent6">
                    <a:lumMod val="75000"/>
                  </a:schemeClr>
                </a:solidFill>
              </a:rPr>
              <a:t>importance du </a:t>
            </a:r>
            <a:r>
              <a:rPr lang="fr-BE" sz="2400" b="1" dirty="0" smtClean="0">
                <a:solidFill>
                  <a:schemeClr val="accent6">
                    <a:lumMod val="75000"/>
                  </a:schemeClr>
                </a:solidFill>
              </a:rPr>
              <a:t>caractère transversal</a:t>
            </a:r>
            <a:r>
              <a:rPr lang="fr-BE" sz="2400" dirty="0" smtClean="0">
                <a:solidFill>
                  <a:schemeClr val="accent6">
                    <a:lumMod val="75000"/>
                  </a:schemeClr>
                </a:solidFill>
              </a:rPr>
              <a:t> du projet</a:t>
            </a:r>
          </a:p>
          <a:p>
            <a:pPr marL="185738" indent="-185738">
              <a:lnSpc>
                <a:spcPct val="150000"/>
              </a:lnSpc>
              <a:buFont typeface="Arial" pitchFamily="34" charset="0"/>
              <a:buChar char="•"/>
            </a:pPr>
            <a:r>
              <a:rPr lang="fr-BE" sz="2400" dirty="0" smtClean="0">
                <a:solidFill>
                  <a:schemeClr val="accent6">
                    <a:lumMod val="75000"/>
                  </a:schemeClr>
                </a:solidFill>
              </a:rPr>
              <a:t>importance de son </a:t>
            </a:r>
            <a:r>
              <a:rPr lang="fr-BE" sz="2400" b="1" dirty="0" smtClean="0">
                <a:solidFill>
                  <a:schemeClr val="accent6">
                    <a:lumMod val="75000"/>
                  </a:schemeClr>
                </a:solidFill>
              </a:rPr>
              <a:t>intégration dans la stratégie  numérique</a:t>
            </a:r>
          </a:p>
          <a:p>
            <a:pPr marL="185738" indent="-185738">
              <a:lnSpc>
                <a:spcPct val="150000"/>
              </a:lnSpc>
            </a:pPr>
            <a:r>
              <a:rPr lang="fr-BE" sz="2400" dirty="0" smtClean="0">
                <a:solidFill>
                  <a:schemeClr val="accent6">
                    <a:lumMod val="75000"/>
                  </a:schemeClr>
                </a:solidFill>
              </a:rPr>
              <a:t>de l’établissement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BE" sz="2400" b="1" dirty="0" smtClean="0">
                <a:solidFill>
                  <a:schemeClr val="accent6">
                    <a:lumMod val="75000"/>
                  </a:schemeClr>
                </a:solidFill>
              </a:rPr>
              <a:t>plusieurs disciplines impliquées</a:t>
            </a:r>
            <a:r>
              <a:rPr lang="fr-BE" sz="2400" dirty="0" smtClean="0">
                <a:solidFill>
                  <a:schemeClr val="accent6">
                    <a:lumMod val="75000"/>
                  </a:schemeClr>
                </a:solidFill>
              </a:rPr>
              <a:t> dans le projet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BE" sz="2400" b="1" dirty="0" smtClean="0">
                <a:solidFill>
                  <a:schemeClr val="accent6">
                    <a:lumMod val="75000"/>
                  </a:schemeClr>
                </a:solidFill>
              </a:rPr>
              <a:t>collaboration</a:t>
            </a:r>
            <a:r>
              <a:rPr lang="fr-BE" sz="2400" dirty="0" smtClean="0">
                <a:solidFill>
                  <a:schemeClr val="accent6">
                    <a:lumMod val="75000"/>
                  </a:schemeClr>
                </a:solidFill>
              </a:rPr>
              <a:t> visible </a:t>
            </a:r>
            <a:r>
              <a:rPr lang="fr-BE" sz="2400" b="1" dirty="0" smtClean="0">
                <a:solidFill>
                  <a:schemeClr val="accent6">
                    <a:lumMod val="75000"/>
                  </a:schemeClr>
                </a:solidFill>
              </a:rPr>
              <a:t>entre les enseignants</a:t>
            </a:r>
            <a:r>
              <a:rPr lang="fr-BE" sz="2400" dirty="0" smtClean="0">
                <a:solidFill>
                  <a:schemeClr val="accent6">
                    <a:lumMod val="75000"/>
                  </a:schemeClr>
                </a:solidFill>
              </a:rPr>
              <a:t> participants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fr-BE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r-BE" sz="2400" dirty="0" smtClean="0"/>
          </a:p>
          <a:p>
            <a:pPr>
              <a:buFont typeface="Arial" pitchFamily="34" charset="0"/>
              <a:buChar char="•"/>
            </a:pPr>
            <a:r>
              <a:rPr lang="fr-BE" sz="2400" b="1" dirty="0" smtClean="0">
                <a:solidFill>
                  <a:srgbClr val="FF0000"/>
                </a:solidFill>
              </a:rPr>
              <a:t> contribution ponctuelle</a:t>
            </a:r>
            <a:r>
              <a:rPr lang="fr-BE" sz="2400" dirty="0" smtClean="0">
                <a:solidFill>
                  <a:srgbClr val="FF0000"/>
                </a:solidFill>
              </a:rPr>
              <a:t> à un apprentissage particulier</a:t>
            </a:r>
            <a:endParaRPr lang="fr-BE" sz="2400" dirty="0">
              <a:solidFill>
                <a:srgbClr val="FF0000"/>
              </a:solidFill>
            </a:endParaRPr>
          </a:p>
        </p:txBody>
      </p:sp>
      <p:sp>
        <p:nvSpPr>
          <p:cNvPr id="3" name="AutoShape 2" descr="ésultat de recherche d'images pour &quot;smiley négatif&quot;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1" y="4406983"/>
            <a:ext cx="721055" cy="69338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86" y="733578"/>
            <a:ext cx="689979" cy="759402"/>
          </a:xfrm>
          <a:prstGeom prst="rect">
            <a:avLst/>
          </a:prstGeom>
        </p:spPr>
      </p:pic>
      <p:sp>
        <p:nvSpPr>
          <p:cNvPr id="10" name="Titre 13"/>
          <p:cNvSpPr txBox="1">
            <a:spLocks/>
          </p:cNvSpPr>
          <p:nvPr/>
        </p:nvSpPr>
        <p:spPr>
          <a:xfrm>
            <a:off x="984725" y="120582"/>
            <a:ext cx="7154426" cy="647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Points d’attention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18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4294967295"/>
          </p:nvPr>
        </p:nvSpPr>
        <p:spPr>
          <a:xfrm>
            <a:off x="559399" y="3689873"/>
            <a:ext cx="8326417" cy="2244463"/>
          </a:xfrm>
          <a:prstGeom prst="rect">
            <a:avLst/>
          </a:prstGeom>
        </p:spPr>
        <p:txBody>
          <a:bodyPr anchor="ctr" anchorCtr="0"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Installer </a:t>
            </a:r>
            <a:r>
              <a:rPr lang="fr-FR" dirty="0"/>
              <a:t>une intégration </a:t>
            </a:r>
            <a:r>
              <a:rPr lang="fr-FR" b="1" dirty="0">
                <a:solidFill>
                  <a:srgbClr val="FF0000"/>
                </a:solidFill>
              </a:rPr>
              <a:t>durable</a:t>
            </a:r>
            <a:r>
              <a:rPr lang="fr-FR" dirty="0"/>
              <a:t> du numérique </a:t>
            </a:r>
            <a:r>
              <a:rPr lang="fr-FR" dirty="0" smtClean="0"/>
              <a:t>dans les pratiques pédagogiques (3 ans)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Mobiliser une équipe éducative autour du projet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931090" y="47348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3314" name="Picture 2" descr="Résultat de recherche d'images pour &quot;ecole numérique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65015">
            <a:off x="2739326" y="1386954"/>
            <a:ext cx="3648086" cy="19886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re 13"/>
          <p:cNvSpPr txBox="1">
            <a:spLocks/>
          </p:cNvSpPr>
          <p:nvPr/>
        </p:nvSpPr>
        <p:spPr>
          <a:xfrm>
            <a:off x="984725" y="120582"/>
            <a:ext cx="7154426" cy="647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Déroulement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616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4294967295"/>
          </p:nvPr>
        </p:nvSpPr>
        <p:spPr>
          <a:xfrm>
            <a:off x="516367" y="868363"/>
            <a:ext cx="8380207" cy="3000375"/>
          </a:xfrm>
          <a:prstGeom prst="rect">
            <a:avLst/>
          </a:prstGeom>
        </p:spPr>
        <p:txBody>
          <a:bodyPr anchor="t" anchorCtr="0"/>
          <a:lstStyle/>
          <a:p>
            <a:pPr marL="342900" indent="-342900">
              <a:buFont typeface="Arial" charset="0"/>
              <a:buChar char="•"/>
            </a:pPr>
            <a:r>
              <a:rPr lang="fr-FR" b="1" dirty="0" smtClean="0">
                <a:latin typeface="+mn-lt"/>
              </a:rPr>
              <a:t>Enseignement obligatoire</a:t>
            </a:r>
            <a:r>
              <a:rPr lang="fr-FR" dirty="0" smtClean="0">
                <a:latin typeface="+mn-lt"/>
              </a:rPr>
              <a:t> </a:t>
            </a:r>
            <a:r>
              <a:rPr lang="fr-FR" sz="1800" dirty="0" smtClean="0">
                <a:latin typeface="+mn-lt"/>
              </a:rPr>
              <a:t>(au 1</a:t>
            </a:r>
            <a:r>
              <a:rPr lang="fr-FR" sz="1800" baseline="30000" dirty="0" smtClean="0">
                <a:latin typeface="+mn-lt"/>
              </a:rPr>
              <a:t>er</a:t>
            </a:r>
            <a:r>
              <a:rPr lang="fr-FR" sz="1800" dirty="0" smtClean="0">
                <a:latin typeface="+mn-lt"/>
              </a:rPr>
              <a:t> octobre 2017)</a:t>
            </a:r>
          </a:p>
          <a:p>
            <a:pPr marL="877888" lvl="1" indent="-342900">
              <a:buNone/>
            </a:pPr>
            <a:r>
              <a:rPr lang="fr-FR" sz="2000" dirty="0" smtClean="0">
                <a:latin typeface="+mn-lt"/>
              </a:rPr>
              <a:t>&lt;  90 élèves : </a:t>
            </a:r>
            <a:r>
              <a:rPr lang="fr-FR" sz="2000" b="1" dirty="0" smtClean="0">
                <a:latin typeface="+mn-lt"/>
              </a:rPr>
              <a:t>50</a:t>
            </a:r>
            <a:r>
              <a:rPr lang="fr-FR" sz="2000" dirty="0" smtClean="0">
                <a:latin typeface="+mn-lt"/>
              </a:rPr>
              <a:t> points</a:t>
            </a:r>
          </a:p>
          <a:p>
            <a:pPr marL="877888" lvl="1" indent="-342900">
              <a:buNone/>
            </a:pPr>
            <a:r>
              <a:rPr lang="fr-FR" sz="2000" dirty="0" smtClean="0">
                <a:latin typeface="+mn-lt"/>
              </a:rPr>
              <a:t>91 &lt;  &gt; 399 élèves : </a:t>
            </a:r>
            <a:r>
              <a:rPr lang="fr-FR" sz="2000" b="1" dirty="0" smtClean="0">
                <a:latin typeface="+mn-lt"/>
              </a:rPr>
              <a:t>100</a:t>
            </a:r>
            <a:r>
              <a:rPr lang="fr-FR" sz="2000" dirty="0" smtClean="0">
                <a:latin typeface="+mn-lt"/>
              </a:rPr>
              <a:t> points</a:t>
            </a:r>
          </a:p>
          <a:p>
            <a:pPr marL="877888" lvl="1" indent="-342900">
              <a:buNone/>
            </a:pPr>
            <a:r>
              <a:rPr lang="fr-FR" sz="2000" dirty="0" smtClean="0">
                <a:latin typeface="+mn-lt"/>
              </a:rPr>
              <a:t>&gt; 400 élèves : </a:t>
            </a:r>
            <a:r>
              <a:rPr lang="fr-FR" sz="2000" b="1" dirty="0" smtClean="0">
                <a:latin typeface="+mn-lt"/>
              </a:rPr>
              <a:t>150</a:t>
            </a:r>
            <a:r>
              <a:rPr lang="fr-FR" sz="2000" dirty="0" smtClean="0">
                <a:latin typeface="+mn-lt"/>
              </a:rPr>
              <a:t> points</a:t>
            </a:r>
          </a:p>
          <a:p>
            <a:pPr marL="342900" indent="-342900">
              <a:buFont typeface="Arial" charset="0"/>
              <a:buChar char="•"/>
            </a:pPr>
            <a:r>
              <a:rPr lang="fr-FR" b="1" dirty="0" err="1" smtClean="0">
                <a:latin typeface="+mn-lt"/>
              </a:rPr>
              <a:t>Prom</a:t>
            </a:r>
            <a:r>
              <a:rPr lang="fr-FR" b="1" dirty="0" smtClean="0">
                <a:latin typeface="+mn-lt"/>
              </a:rPr>
              <a:t> Soc </a:t>
            </a:r>
            <a:r>
              <a:rPr lang="fr-FR" sz="1800" dirty="0" smtClean="0">
                <a:latin typeface="+mn-lt"/>
              </a:rPr>
              <a:t>(année civile référence 2016)</a:t>
            </a:r>
          </a:p>
          <a:p>
            <a:pPr marL="877888" lvl="1" indent="-342900">
              <a:buNone/>
            </a:pPr>
            <a:r>
              <a:rPr lang="fr-FR" sz="2000" dirty="0" smtClean="0">
                <a:latin typeface="+mn-lt"/>
              </a:rPr>
              <a:t>&lt;  210.000 périodes/élèves : </a:t>
            </a:r>
            <a:r>
              <a:rPr lang="fr-FR" sz="2000" b="1" dirty="0" smtClean="0">
                <a:latin typeface="+mn-lt"/>
              </a:rPr>
              <a:t>50</a:t>
            </a:r>
            <a:r>
              <a:rPr lang="fr-FR" sz="2000" dirty="0" smtClean="0">
                <a:latin typeface="+mn-lt"/>
              </a:rPr>
              <a:t> points</a:t>
            </a:r>
          </a:p>
          <a:p>
            <a:pPr marL="877888" lvl="1" indent="-342900">
              <a:buNone/>
            </a:pPr>
            <a:r>
              <a:rPr lang="fr-FR" sz="2000" dirty="0" smtClean="0">
                <a:latin typeface="+mn-lt"/>
              </a:rPr>
              <a:t>210.000  &lt;  &gt; 420.000 périodes/élèves : </a:t>
            </a:r>
            <a:r>
              <a:rPr lang="fr-FR" sz="2000" b="1" dirty="0" smtClean="0">
                <a:latin typeface="+mn-lt"/>
              </a:rPr>
              <a:t>100</a:t>
            </a:r>
            <a:r>
              <a:rPr lang="fr-FR" sz="2000" dirty="0" smtClean="0">
                <a:latin typeface="+mn-lt"/>
              </a:rPr>
              <a:t> points</a:t>
            </a:r>
          </a:p>
          <a:p>
            <a:pPr marL="877888" lvl="1" indent="-342900">
              <a:buNone/>
            </a:pPr>
            <a:r>
              <a:rPr lang="fr-FR" sz="2000" dirty="0" smtClean="0">
                <a:latin typeface="+mn-lt"/>
              </a:rPr>
              <a:t>&gt; 420.000 élèves : </a:t>
            </a:r>
            <a:r>
              <a:rPr lang="fr-FR" sz="2000" b="1" dirty="0" smtClean="0">
                <a:latin typeface="+mn-lt"/>
              </a:rPr>
              <a:t>150</a:t>
            </a:r>
            <a:r>
              <a:rPr lang="fr-FR" sz="2000" dirty="0" smtClean="0">
                <a:latin typeface="+mn-lt"/>
              </a:rPr>
              <a:t> points</a:t>
            </a: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505609" y="4055633"/>
            <a:ext cx="8390965" cy="2108499"/>
          </a:xfrm>
          <a:prstGeom prst="rect">
            <a:avLst/>
          </a:prstGeom>
        </p:spPr>
        <p:txBody>
          <a:bodyPr anchor="t" anchorCtr="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Chaque projet doit impliquer activement au moins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3 enseignants par tranche entamée de 50 points utilisés </a:t>
            </a: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(sauf si l’établissement</a:t>
            </a:r>
            <a:r>
              <a:rPr kumimoji="0" lang="fr-FR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en a moins)</a:t>
            </a:r>
            <a:endParaRPr kumimoji="0" lang="fr-FR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	ex.: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si demande de matériel de 100 points dans une implantation de 250 élèves mais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seulement trois enseignants impliqués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  <a:sym typeface="Wingdings" pitchFamily="2" charset="2"/>
              </a:rPr>
              <a:t> attribution de matériel pour 50 points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Rentrer plusieurs projets est possible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charset="0"/>
              <a:buChar char="•"/>
              <a:tabLst/>
              <a:defRPr/>
            </a:pPr>
            <a:r>
              <a:rPr lang="fr-FR" sz="2200" b="1" dirty="0" smtClean="0">
                <a:solidFill>
                  <a:srgbClr val="FF0000"/>
                </a:solidFill>
              </a:rPr>
              <a:t>EN2018 s’adresse aux implantations non lauréates EN3 et EN2017</a:t>
            </a:r>
            <a:endParaRPr kumimoji="0" lang="fr-FR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itre 13"/>
          <p:cNvSpPr txBox="1">
            <a:spLocks/>
          </p:cNvSpPr>
          <p:nvPr/>
        </p:nvSpPr>
        <p:spPr>
          <a:xfrm>
            <a:off x="984725" y="120582"/>
            <a:ext cx="7154426" cy="647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« Capital</a:t>
            </a:r>
            <a:r>
              <a:rPr kumimoji="0" lang="fr-FR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Points » et « Packages »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117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640" y="1401922"/>
            <a:ext cx="83479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sz="2400" dirty="0" smtClean="0"/>
              <a:t>Attention </a:t>
            </a:r>
            <a:r>
              <a:rPr lang="fr-FR" sz="2400" dirty="0" smtClean="0">
                <a:sym typeface="Wingdings" pitchFamily="2" charset="2"/>
              </a:rPr>
              <a:t></a:t>
            </a:r>
            <a:r>
              <a:rPr lang="fr-FR" sz="2400" dirty="0" smtClean="0"/>
              <a:t> principes de sélection</a:t>
            </a:r>
          </a:p>
          <a:p>
            <a:pPr marL="342900" indent="-342900"/>
            <a:endParaRPr lang="fr-FR" sz="2400" dirty="0" smtClean="0"/>
          </a:p>
          <a:p>
            <a:pPr marL="342900" indent="-342900">
              <a:buFont typeface="Arial" charset="0"/>
              <a:buChar char="•"/>
            </a:pPr>
            <a:r>
              <a:rPr lang="fr-FR" sz="2400" b="1" dirty="0" smtClean="0">
                <a:solidFill>
                  <a:srgbClr val="FF0000"/>
                </a:solidFill>
              </a:rPr>
              <a:t>Classement sur base de l’évaluation du jury</a:t>
            </a:r>
          </a:p>
          <a:p>
            <a:pPr marL="342900" indent="-342900"/>
            <a:endParaRPr lang="fr-FR" sz="2400" dirty="0" smtClean="0"/>
          </a:p>
          <a:p>
            <a:pPr marL="342900" indent="-342900">
              <a:buFont typeface="Arial" charset="0"/>
              <a:buChar char="•"/>
            </a:pPr>
            <a:r>
              <a:rPr lang="fr-FR" sz="2400" dirty="0" smtClean="0"/>
              <a:t>Le nombre de points consommés par les projets d’une </a:t>
            </a:r>
            <a:r>
              <a:rPr lang="fr-FR" sz="2400" b="1" i="1" dirty="0" smtClean="0"/>
              <a:t>implantation</a:t>
            </a:r>
            <a:r>
              <a:rPr lang="fr-FR" sz="2400" dirty="0" smtClean="0"/>
              <a:t> ne dépasse pas le capital de points attribués à cette implantation</a:t>
            </a:r>
          </a:p>
          <a:p>
            <a:pPr marL="342900" indent="-342900">
              <a:buFont typeface="Arial" charset="0"/>
              <a:buChar char="•"/>
            </a:pPr>
            <a:endParaRPr lang="fr-FR" sz="2400" b="1" dirty="0" smtClean="0"/>
          </a:p>
          <a:p>
            <a:pPr marL="342900" indent="-342900">
              <a:buFont typeface="Arial" charset="0"/>
              <a:buChar char="•"/>
            </a:pPr>
            <a:r>
              <a:rPr lang="fr-FR" sz="2400" dirty="0" smtClean="0"/>
              <a:t>Le nombre de points consommés par les projets d’un </a:t>
            </a:r>
            <a:r>
              <a:rPr lang="fr-FR" sz="2400" b="1" i="1" dirty="0" smtClean="0"/>
              <a:t>établissement</a:t>
            </a:r>
            <a:r>
              <a:rPr lang="fr-FR" sz="2400" dirty="0" smtClean="0"/>
              <a:t> ne dépasse pas 200 points</a:t>
            </a:r>
          </a:p>
        </p:txBody>
      </p:sp>
      <p:sp>
        <p:nvSpPr>
          <p:cNvPr id="4" name="Titre 13"/>
          <p:cNvSpPr txBox="1">
            <a:spLocks/>
          </p:cNvSpPr>
          <p:nvPr/>
        </p:nvSpPr>
        <p:spPr>
          <a:xfrm>
            <a:off x="984725" y="120582"/>
            <a:ext cx="7154426" cy="6476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Sélection des Lauréats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59399" y="2780099"/>
            <a:ext cx="8337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 sz="2800" dirty="0"/>
              <a:t>On veut faire </a:t>
            </a:r>
            <a:r>
              <a:rPr lang="fr-BE" sz="2800" b="1" i="1" dirty="0">
                <a:solidFill>
                  <a:srgbClr val="FF0000"/>
                </a:solidFill>
              </a:rPr>
              <a:t>quoi</a:t>
            </a:r>
            <a:r>
              <a:rPr lang="fr-BE" sz="2800" dirty="0"/>
              <a:t> (projet) </a:t>
            </a:r>
            <a:r>
              <a:rPr lang="fr-BE" sz="2800" dirty="0" smtClean="0"/>
              <a:t>…</a:t>
            </a:r>
            <a:endParaRPr lang="fr-BE" sz="2800" dirty="0"/>
          </a:p>
          <a:p>
            <a:pPr marL="342900" indent="-342900">
              <a:buFont typeface="+mj-lt"/>
              <a:buAutoNum type="arabicPeriod"/>
            </a:pPr>
            <a:r>
              <a:rPr lang="fr-BE" sz="2800" dirty="0"/>
              <a:t>… avec </a:t>
            </a:r>
            <a:r>
              <a:rPr lang="fr-BE" sz="2800" b="1" i="1" dirty="0">
                <a:solidFill>
                  <a:srgbClr val="FF0000"/>
                </a:solidFill>
              </a:rPr>
              <a:t>qui</a:t>
            </a:r>
            <a:r>
              <a:rPr lang="fr-BE" sz="2800" dirty="0"/>
              <a:t> (implantation, enseignant(s</a:t>
            </a:r>
            <a:r>
              <a:rPr lang="fr-BE" sz="2800" dirty="0" smtClean="0"/>
              <a:t>))</a:t>
            </a:r>
            <a:endParaRPr lang="fr-BE" sz="2800" dirty="0"/>
          </a:p>
          <a:p>
            <a:pPr marL="342900" indent="-342900">
              <a:buFont typeface="+mj-lt"/>
              <a:buAutoNum type="arabicPeriod"/>
            </a:pPr>
            <a:r>
              <a:rPr lang="fr-BE" sz="2800" dirty="0"/>
              <a:t>… </a:t>
            </a:r>
            <a:r>
              <a:rPr lang="fr-BE" sz="2800" b="1" i="1" dirty="0">
                <a:solidFill>
                  <a:srgbClr val="FF0000"/>
                </a:solidFill>
              </a:rPr>
              <a:t>comment</a:t>
            </a:r>
            <a:r>
              <a:rPr lang="fr-BE" sz="2800" dirty="0">
                <a:solidFill>
                  <a:srgbClr val="FF0000"/>
                </a:solidFill>
              </a:rPr>
              <a:t> </a:t>
            </a:r>
            <a:r>
              <a:rPr lang="fr-BE" sz="2800" dirty="0"/>
              <a:t>(matériel) </a:t>
            </a:r>
            <a:r>
              <a:rPr lang="fr-BE" sz="28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mr-IN" sz="2800" dirty="0" smtClean="0"/>
              <a:t>…</a:t>
            </a:r>
            <a:r>
              <a:rPr lang="fr-FR" sz="2800" dirty="0" smtClean="0"/>
              <a:t> </a:t>
            </a:r>
            <a:r>
              <a:rPr lang="fr-BE" sz="2800" b="1" i="1" dirty="0">
                <a:solidFill>
                  <a:srgbClr val="FF0000"/>
                </a:solidFill>
              </a:rPr>
              <a:t>p</a:t>
            </a:r>
            <a:r>
              <a:rPr lang="fr-BE" sz="2800" b="1" i="1" dirty="0" smtClean="0">
                <a:solidFill>
                  <a:srgbClr val="FF0000"/>
                </a:solidFill>
              </a:rPr>
              <a:t>ourquoi</a:t>
            </a:r>
            <a:r>
              <a:rPr lang="fr-BE" sz="2800" dirty="0" smtClean="0"/>
              <a:t> (objectifs visés) ?</a:t>
            </a:r>
            <a:endParaRPr lang="fr-BE" sz="2800" dirty="0"/>
          </a:p>
        </p:txBody>
      </p:sp>
      <p:sp>
        <p:nvSpPr>
          <p:cNvPr id="5" name="Titre 13"/>
          <p:cNvSpPr txBox="1">
            <a:spLocks/>
          </p:cNvSpPr>
          <p:nvPr/>
        </p:nvSpPr>
        <p:spPr>
          <a:xfrm>
            <a:off x="984725" y="120581"/>
            <a:ext cx="7154426" cy="174049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Penser en terme de projet pédagogique</a:t>
            </a:r>
            <a:r>
              <a:rPr lang="fr-FR" sz="3600" b="1" dirty="0" smtClean="0">
                <a:latin typeface="Calibri" panose="020F0502020204030204" pitchFamily="34" charset="0"/>
                <a:ea typeface="+mj-ea"/>
                <a:cs typeface="+mj-cs"/>
              </a:rPr>
              <a:t>, et non de cadeau matériel !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115">
            <a:off x="6970958" y="1536892"/>
            <a:ext cx="1328725" cy="13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2903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|1.9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|1.9|1.9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odèle_en_cours" id="{671CB675-D2E3-41C5-AC2E-BD7D1C14CC71}" vid="{FE2EDB8F-36E1-465D-8DEE-CD0D77F62F8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8329BC79528245B0448FAB9DC7CEA1" ma:contentTypeVersion="9" ma:contentTypeDescription="Ein neues Dokument erstellen." ma:contentTypeScope="" ma:versionID="93867ec8eb30b70ef609d52a12b45bf7">
  <xsd:schema xmlns:xsd="http://www.w3.org/2001/XMLSchema" xmlns:xs="http://www.w3.org/2001/XMLSchema" xmlns:p="http://schemas.microsoft.com/office/2006/metadata/properties" xmlns:ns2="22da2e07-a554-4ea8-8e1f-c1f6c6306d36" xmlns:ns3="ffac13e7-9163-451c-8de0-1b76d8e38da6" targetNamespace="http://schemas.microsoft.com/office/2006/metadata/properties" ma:root="true" ma:fieldsID="b40501b2445f9ebd929530bcea7b2e97" ns2:_="" ns3:_="">
    <xsd:import namespace="22da2e07-a554-4ea8-8e1f-c1f6c6306d36"/>
    <xsd:import namespace="ffac13e7-9163-451c-8de0-1b76d8e38d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Datum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a2e07-a554-4ea8-8e1f-c1f6c6306d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Zuletzt freigegeben nach Benutz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Zuletzt freigegeben nach Zeitpunkt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ac13e7-9163-451c-8de0-1b76d8e38da6" elementFormDefault="qualified">
    <xsd:import namespace="http://schemas.microsoft.com/office/2006/documentManagement/types"/>
    <xsd:import namespace="http://schemas.microsoft.com/office/infopath/2007/PartnerControls"/>
    <xsd:element name="Datum" ma:index="12" nillable="true" ma:displayName="Datum" ma:format="DateOnly" ma:internalName="Datum">
      <xsd:simpleType>
        <xsd:restriction base="dms:DateTime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 xmlns="ffac13e7-9163-451c-8de0-1b76d8e38da6" xsi:nil="true"/>
  </documentManagement>
</p:properties>
</file>

<file path=customXml/itemProps1.xml><?xml version="1.0" encoding="utf-8"?>
<ds:datastoreItem xmlns:ds="http://schemas.openxmlformats.org/officeDocument/2006/customXml" ds:itemID="{09E2CF18-2698-406B-9B8B-09F696BAC742}"/>
</file>

<file path=customXml/itemProps2.xml><?xml version="1.0" encoding="utf-8"?>
<ds:datastoreItem xmlns:ds="http://schemas.openxmlformats.org/officeDocument/2006/customXml" ds:itemID="{BE761D80-9E96-4896-82F8-BB9A5770299B}"/>
</file>

<file path=customXml/itemProps3.xml><?xml version="1.0" encoding="utf-8"?>
<ds:datastoreItem xmlns:ds="http://schemas.openxmlformats.org/officeDocument/2006/customXml" ds:itemID="{D77757B7-BFE2-4D80-890A-6D5154188D8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5181</TotalTime>
  <Words>1785</Words>
  <Application>Microsoft Office PowerPoint</Application>
  <PresentationFormat>Affichage à l'écran (4:3)</PresentationFormat>
  <Paragraphs>438</Paragraphs>
  <Slides>47</Slides>
  <Notes>47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Thème Office</vt:lpstr>
      <vt:lpstr>Diapositive 1</vt:lpstr>
      <vt:lpstr>Des Cyberécoles à l’Ecole Numérique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Projektaufruf Ecole Numérique 2018 Von fange ich an ?</vt:lpstr>
      <vt:lpstr>Kontakte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André Blavier</dc:creator>
  <cp:lastModifiedBy>25370</cp:lastModifiedBy>
  <cp:revision>421</cp:revision>
  <cp:lastPrinted>2016-10-07T13:27:16Z</cp:lastPrinted>
  <dcterms:created xsi:type="dcterms:W3CDTF">2015-10-05T16:02:29Z</dcterms:created>
  <dcterms:modified xsi:type="dcterms:W3CDTF">2018-01-23T18:36:36Z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0x010100DE8329BC79528245B0448FAB9DC7CEA1</vt:lpwstr>
  </property>
</Properties>
</file>