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626" r:id="rId2"/>
    <p:sldId id="674" r:id="rId3"/>
    <p:sldId id="429" r:id="rId4"/>
    <p:sldId id="628" r:id="rId5"/>
    <p:sldId id="659" r:id="rId6"/>
    <p:sldId id="629" r:id="rId7"/>
    <p:sldId id="630" r:id="rId8"/>
    <p:sldId id="644" r:id="rId9"/>
    <p:sldId id="645" r:id="rId10"/>
    <p:sldId id="646" r:id="rId11"/>
    <p:sldId id="647" r:id="rId12"/>
    <p:sldId id="648" r:id="rId13"/>
    <p:sldId id="649" r:id="rId14"/>
    <p:sldId id="651" r:id="rId15"/>
    <p:sldId id="652" r:id="rId16"/>
    <p:sldId id="663" r:id="rId17"/>
    <p:sldId id="662" r:id="rId18"/>
    <p:sldId id="676" r:id="rId19"/>
    <p:sldId id="671" r:id="rId20"/>
    <p:sldId id="665" r:id="rId21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 Narrow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B8003D"/>
    <a:srgbClr val="FF9900"/>
    <a:srgbClr val="6600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0" autoAdjust="0"/>
    <p:restoredTop sz="85714" autoAdjust="0"/>
  </p:normalViewPr>
  <p:slideViewPr>
    <p:cSldViewPr>
      <p:cViewPr>
        <p:scale>
          <a:sx n="106" d="100"/>
          <a:sy n="106" d="100"/>
        </p:scale>
        <p:origin x="-19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fld id="{7A70BAE7-B45E-463A-81F2-65D1C46B89A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96946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14877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Lucida Grande" pitchFamily="112" charset="0"/>
                <a:ea typeface="ヒラギノ角ゴ Pro W3" pitchFamily="112" charset="-128"/>
                <a:cs typeface="+mn-cs"/>
              </a:defRPr>
            </a:lvl1pPr>
          </a:lstStyle>
          <a:p>
            <a:pPr>
              <a:defRPr/>
            </a:pPr>
            <a:fld id="{77390036-F9B0-405B-895A-290D123DE2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79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pitchFamily="112" charset="0"/>
        <a:ea typeface="ヒラギノ角ゴ Pro W3" pitchFamily="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0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5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3282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B1A10-D664-4E8D-9B18-0275962B15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163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-127000"/>
            <a:ext cx="9359900" cy="71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349901"/>
            <a:ext cx="11430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148322"/>
            <a:ext cx="2448272" cy="75399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1" r:id="rId2"/>
    <p:sldLayoutId id="2147483780" r:id="rId3"/>
    <p:sldLayoutId id="2147483783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Grande" pitchFamily="112" charset="0"/>
          <a:ea typeface="ヒラギノ角ゴ Pro W3" pitchFamily="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vdc.be/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75656" y="2492896"/>
            <a:ext cx="626469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Consortium de la validation des compétences</a:t>
            </a:r>
          </a:p>
          <a:p>
            <a:r>
              <a:rPr lang="fr-BE" sz="4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(CVDC)</a:t>
            </a:r>
            <a:endParaRPr lang="fr-BE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BE" dirty="0"/>
          </a:p>
        </p:txBody>
      </p:sp>
      <p:sp>
        <p:nvSpPr>
          <p:cNvPr id="3" name="ZoneTexte 2"/>
          <p:cNvSpPr txBox="1"/>
          <p:nvPr/>
        </p:nvSpPr>
        <p:spPr>
          <a:xfrm>
            <a:off x="4283968" y="5126994"/>
            <a:ext cx="41044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 smtClean="0">
                <a:solidFill>
                  <a:srgbClr val="990033"/>
                </a:solidFill>
              </a:rPr>
              <a:t>Eupen : 21 octobre 2016</a:t>
            </a:r>
            <a:endParaRPr lang="fr-BE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25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63707"/>
            <a:ext cx="5328592" cy="36529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55776" y="2060847"/>
            <a:ext cx="6120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Centres de validation des compétences agréés en Belgique francophone</a:t>
            </a:r>
            <a:endParaRPr lang="fr-BE" dirty="0">
              <a:ea typeface="ヒラギノ角ゴ Pro W3" pitchFamily="112" charset="-128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1520" y="2577532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800" b="1" dirty="0" smtClean="0">
                <a:solidFill>
                  <a:srgbClr val="990033"/>
                </a:solidFill>
              </a:rPr>
              <a:t>47</a:t>
            </a:r>
            <a:endParaRPr lang="fr-BE" sz="88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27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780928"/>
            <a:ext cx="534283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51520" y="2420888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800" b="1" dirty="0" smtClean="0">
                <a:solidFill>
                  <a:srgbClr val="990033"/>
                </a:solidFill>
              </a:rPr>
              <a:t>62,7</a:t>
            </a:r>
            <a:r>
              <a:rPr lang="fr-BE" sz="3200" b="1" dirty="0" smtClean="0">
                <a:solidFill>
                  <a:srgbClr val="990033"/>
                </a:solidFill>
              </a:rPr>
              <a:t>%</a:t>
            </a:r>
          </a:p>
          <a:p>
            <a:r>
              <a:rPr lang="fr-BE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chercheurs </a:t>
            </a: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emploi</a:t>
            </a:r>
            <a:endParaRPr lang="fr-BE" sz="2800" dirty="0">
              <a:ea typeface="ヒラギノ角ゴ Pro W3" pitchFamily="112" charset="-128"/>
              <a:cs typeface="+mn-cs"/>
            </a:endParaRPr>
          </a:p>
          <a:p>
            <a:endParaRPr lang="fr-BE" sz="28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91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645024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fr-BE" sz="8000" b="1" dirty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2</a:t>
            </a:r>
            <a:r>
              <a:rPr lang="fr-BE" sz="8000" b="1" dirty="0" smtClean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5</a:t>
            </a:r>
            <a:r>
              <a:rPr lang="fr-BE" sz="2800" b="1" dirty="0" smtClean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%</a:t>
            </a:r>
            <a:r>
              <a:rPr lang="fr-BE" sz="4400" b="1" dirty="0" smtClean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  </a:t>
            </a:r>
            <a:r>
              <a:rPr lang="fr-BE" sz="2800" b="1" dirty="0" smtClean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fin de l’enseignement secondaire</a:t>
            </a:r>
            <a:endParaRPr lang="fr-BE" b="1" dirty="0">
              <a:ea typeface="ヒラギノ角ゴ Pro W3" pitchFamily="112" charset="-128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2198474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0" b="1" dirty="0" smtClean="0">
                <a:solidFill>
                  <a:srgbClr val="990033"/>
                </a:solidFill>
              </a:rPr>
              <a:t>50</a:t>
            </a:r>
            <a:r>
              <a:rPr lang="fr-BE" sz="2800" b="1" dirty="0" smtClean="0">
                <a:solidFill>
                  <a:srgbClr val="990033"/>
                </a:solidFill>
              </a:rPr>
              <a:t>%   pas terminé l’enseignement secondaire</a:t>
            </a:r>
            <a:endParaRPr lang="fr-BE" sz="8800" b="1" dirty="0">
              <a:solidFill>
                <a:srgbClr val="990033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3528" y="5157192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000" b="1" dirty="0" smtClean="0">
                <a:solidFill>
                  <a:srgbClr val="990033"/>
                </a:solidFill>
              </a:rPr>
              <a:t>19</a:t>
            </a:r>
            <a:r>
              <a:rPr lang="fr-BE" sz="2800" b="1" dirty="0" smtClean="0">
                <a:solidFill>
                  <a:srgbClr val="990033"/>
                </a:solidFill>
              </a:rPr>
              <a:t>%   autres</a:t>
            </a:r>
            <a:endParaRPr lang="fr-BE" sz="80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2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107504" y="2636912"/>
            <a:ext cx="8928992" cy="72008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just">
              <a:defRPr/>
            </a:pPr>
            <a:r>
              <a:rPr lang="fr-BE" sz="3600" b="1" dirty="0" smtClean="0">
                <a:solidFill>
                  <a:srgbClr val="660033"/>
                </a:solidFill>
                <a:latin typeface="Arial Narrow" pitchFamily="34" charset="0"/>
                <a:ea typeface="+mn-ea"/>
                <a:cs typeface="+mn-cs"/>
              </a:rPr>
              <a:t>Certificat qualification			77,9 </a:t>
            </a:r>
            <a:r>
              <a:rPr lang="fr-BE" sz="2800" b="1" dirty="0" smtClean="0">
                <a:solidFill>
                  <a:srgbClr val="660033"/>
                </a:solidFill>
                <a:latin typeface="Arial Narrow" pitchFamily="34" charset="0"/>
                <a:ea typeface="+mn-ea"/>
                <a:cs typeface="+mn-cs"/>
              </a:rPr>
              <a:t>%</a:t>
            </a:r>
            <a:endParaRPr lang="fr-BE" sz="4400" b="1" u="sng" dirty="0">
              <a:solidFill>
                <a:srgbClr val="990033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7504" y="350100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BE" sz="3600" b="1" dirty="0" smtClean="0">
                <a:solidFill>
                  <a:srgbClr val="990033"/>
                </a:solidFill>
              </a:rPr>
              <a:t>Secondaire inférieur			         74,2%</a:t>
            </a:r>
            <a:endParaRPr lang="fr-BE" sz="3600" b="1" dirty="0">
              <a:solidFill>
                <a:srgbClr val="990033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27373" y="443711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 smtClean="0">
                <a:solidFill>
                  <a:srgbClr val="990033"/>
                </a:solidFill>
              </a:rPr>
              <a:t>Enseignement primaire		         76,7</a:t>
            </a:r>
            <a:r>
              <a:rPr lang="fr-BE" sz="2800" b="1" dirty="0" smtClean="0">
                <a:solidFill>
                  <a:srgbClr val="990033"/>
                </a:solidFill>
              </a:rPr>
              <a:t>%</a:t>
            </a:r>
            <a:endParaRPr lang="fr-BE" sz="3600" b="1" dirty="0">
              <a:solidFill>
                <a:srgbClr val="990033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53012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 smtClean="0">
                <a:solidFill>
                  <a:srgbClr val="990033"/>
                </a:solidFill>
              </a:rPr>
              <a:t>Autres						75,2%</a:t>
            </a:r>
            <a:endParaRPr lang="fr-BE" sz="3600" b="1" dirty="0">
              <a:solidFill>
                <a:srgbClr val="990033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516216" y="228024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Taux de réussite</a:t>
            </a:r>
            <a:endParaRPr lang="fr-BE" sz="1400" dirty="0"/>
          </a:p>
        </p:txBody>
      </p:sp>
    </p:spTree>
    <p:extLst>
      <p:ext uri="{BB962C8B-B14F-4D97-AF65-F5344CB8AC3E}">
        <p14:creationId xmlns:p14="http://schemas.microsoft.com/office/powerpoint/2010/main" val="112580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395288" y="2060575"/>
            <a:ext cx="8229600" cy="720725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Etude d’impact  :  </a:t>
            </a:r>
            <a:r>
              <a:rPr lang="fr-BE" sz="28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employeurs </a:t>
            </a: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(</a:t>
            </a:r>
            <a:r>
              <a:rPr lang="fr-BE" sz="2800" b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Sonecom</a:t>
            </a: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)</a:t>
            </a:r>
            <a:endParaRPr lang="fr-BE" sz="28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555776" y="3212976"/>
            <a:ext cx="6408712" cy="288032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fr-BE" sz="2800" dirty="0" smtClean="0">
                <a:latin typeface="Arial Narrow" pitchFamily="34" charset="0"/>
              </a:rPr>
              <a:t>le titre de compétence est une </a:t>
            </a:r>
            <a:r>
              <a:rPr lang="fr-BE" sz="2800" b="1" dirty="0" smtClean="0">
                <a:solidFill>
                  <a:srgbClr val="660033"/>
                </a:solidFill>
                <a:latin typeface="Arial Narrow" pitchFamily="34" charset="0"/>
              </a:rPr>
              <a:t>alternative intéressante pour les personnes sans certification </a:t>
            </a:r>
            <a:r>
              <a:rPr lang="fr-BE" sz="2800" dirty="0" smtClean="0">
                <a:latin typeface="Arial Narrow" pitchFamily="34" charset="0"/>
              </a:rPr>
              <a:t>(ou diplôme)</a:t>
            </a:r>
          </a:p>
          <a:p>
            <a:pPr>
              <a:lnSpc>
                <a:spcPct val="80000"/>
              </a:lnSpc>
              <a:defRPr/>
            </a:pPr>
            <a:endParaRPr lang="fr-BE" sz="2800" dirty="0" smtClean="0">
              <a:latin typeface="Arial Narrow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fr-BE" sz="28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fr-BE" sz="2800" dirty="0" smtClean="0">
                <a:latin typeface="Arial Narrow" pitchFamily="34" charset="0"/>
              </a:rPr>
              <a:t>engagement de </a:t>
            </a:r>
            <a:r>
              <a:rPr lang="fr-BE" sz="2800" b="1" dirty="0" smtClean="0">
                <a:solidFill>
                  <a:srgbClr val="990033"/>
                </a:solidFill>
                <a:latin typeface="Arial Narrow" pitchFamily="34" charset="0"/>
              </a:rPr>
              <a:t>nouveau personnel</a:t>
            </a:r>
            <a:r>
              <a:rPr lang="fr-BE" sz="2800" dirty="0" smtClean="0">
                <a:latin typeface="Arial Narrow" pitchFamily="34" charset="0"/>
              </a:rPr>
              <a:t>.</a:t>
            </a:r>
            <a:endParaRPr lang="fr-BE" sz="2000" dirty="0" smtClean="0">
              <a:latin typeface="Arial Narrow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51520" y="2852936"/>
            <a:ext cx="25202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800" b="1" dirty="0" smtClean="0">
                <a:solidFill>
                  <a:srgbClr val="990033"/>
                </a:solidFill>
              </a:rPr>
              <a:t>95</a:t>
            </a:r>
            <a:r>
              <a:rPr lang="fr-BE" sz="2800" b="1" dirty="0" smtClean="0">
                <a:solidFill>
                  <a:srgbClr val="990033"/>
                </a:solidFill>
              </a:rPr>
              <a:t>%</a:t>
            </a:r>
            <a:endParaRPr lang="fr-BE" sz="8800" b="1" dirty="0">
              <a:solidFill>
                <a:srgbClr val="990033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4725144"/>
            <a:ext cx="1800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800" b="1" dirty="0" smtClean="0">
                <a:solidFill>
                  <a:srgbClr val="990033"/>
                </a:solidFill>
              </a:rPr>
              <a:t>69</a:t>
            </a:r>
            <a:r>
              <a:rPr lang="fr-BE" sz="2800" b="1" dirty="0" smtClean="0">
                <a:solidFill>
                  <a:srgbClr val="990033"/>
                </a:solidFill>
              </a:rPr>
              <a:t>%</a:t>
            </a:r>
            <a:endParaRPr lang="fr-BE" sz="88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93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395288" y="2060575"/>
            <a:ext cx="8229600" cy="720725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Lucida Grande" pitchFamily="112" charset="0"/>
                <a:ea typeface="ヒラギノ角ゴ Pro W3" pitchFamily="112" charset="-128"/>
              </a:defRPr>
            </a:lvl9pPr>
          </a:lstStyle>
          <a:p>
            <a:pPr>
              <a:defRPr/>
            </a:pP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Etude d’impact  :  candidats (</a:t>
            </a:r>
            <a:r>
              <a:rPr lang="fr-BE" sz="2800" b="1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Sonecom</a:t>
            </a: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)</a:t>
            </a:r>
            <a:endParaRPr lang="fr-BE" sz="28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555776" y="3356992"/>
            <a:ext cx="6408712" cy="27363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fr-BE" sz="3600" dirty="0">
                <a:latin typeface="Arial Narrow" pitchFamily="34" charset="0"/>
              </a:rPr>
              <a:t>s</a:t>
            </a:r>
            <a:r>
              <a:rPr lang="fr-BE" sz="3600" dirty="0" smtClean="0">
                <a:latin typeface="Arial Narrow" pitchFamily="34" charset="0"/>
              </a:rPr>
              <a:t>ont à </a:t>
            </a:r>
            <a:r>
              <a:rPr lang="fr-BE" sz="3600" dirty="0" smtClean="0">
                <a:solidFill>
                  <a:srgbClr val="990033"/>
                </a:solidFill>
                <a:latin typeface="Arial Narrow" pitchFamily="34" charset="0"/>
              </a:rPr>
              <a:t>l’emploi</a:t>
            </a:r>
          </a:p>
          <a:p>
            <a:pPr>
              <a:lnSpc>
                <a:spcPct val="80000"/>
              </a:lnSpc>
              <a:defRPr/>
            </a:pPr>
            <a:endParaRPr lang="fr-BE" sz="2800" dirty="0" smtClean="0">
              <a:latin typeface="Arial Narrow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fr-BE" sz="2800" dirty="0" smtClean="0">
              <a:latin typeface="Arial Narrow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fr-BE" sz="800" dirty="0" smtClean="0">
              <a:latin typeface="Arial Narrow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fr-BE" sz="3600" dirty="0">
                <a:latin typeface="Arial Narrow" pitchFamily="34" charset="0"/>
              </a:rPr>
              <a:t>l</a:t>
            </a:r>
            <a:r>
              <a:rPr lang="fr-BE" sz="3600" dirty="0" smtClean="0">
                <a:latin typeface="Arial Narrow" pitchFamily="34" charset="0"/>
              </a:rPr>
              <a:t>e premier métier exercé est celui du </a:t>
            </a:r>
            <a:r>
              <a:rPr lang="fr-BE" sz="3600" dirty="0" smtClean="0">
                <a:solidFill>
                  <a:srgbClr val="990033"/>
                </a:solidFill>
                <a:latin typeface="Arial Narrow" pitchFamily="34" charset="0"/>
              </a:rPr>
              <a:t>Titre de compétence obtenu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251520" y="2852936"/>
            <a:ext cx="20162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800" b="1" dirty="0" smtClean="0">
                <a:solidFill>
                  <a:srgbClr val="990033"/>
                </a:solidFill>
              </a:rPr>
              <a:t>58</a:t>
            </a:r>
            <a:r>
              <a:rPr lang="fr-BE" sz="2800" b="1" dirty="0" smtClean="0">
                <a:solidFill>
                  <a:srgbClr val="990033"/>
                </a:solidFill>
              </a:rPr>
              <a:t>%</a:t>
            </a:r>
            <a:endParaRPr lang="fr-BE" sz="8800" b="1" dirty="0">
              <a:solidFill>
                <a:srgbClr val="990033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51520" y="4509120"/>
            <a:ext cx="18004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8800" b="1" dirty="0" smtClean="0">
                <a:solidFill>
                  <a:srgbClr val="990033"/>
                </a:solidFill>
              </a:rPr>
              <a:t>76</a:t>
            </a:r>
            <a:r>
              <a:rPr lang="fr-BE" sz="2800" b="1" dirty="0" smtClean="0">
                <a:solidFill>
                  <a:srgbClr val="990033"/>
                </a:solidFill>
              </a:rPr>
              <a:t>,9%</a:t>
            </a:r>
            <a:endParaRPr lang="fr-BE" sz="8800" b="1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9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468313" y="2204864"/>
            <a:ext cx="8280400" cy="360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>
              <a:defRPr/>
            </a:pPr>
            <a:r>
              <a:rPr lang="fr-BE" sz="4400" b="1" dirty="0" err="1" smtClean="0">
                <a:solidFill>
                  <a:srgbClr val="990033"/>
                </a:solidFill>
                <a:latin typeface="Arial Narrow" pitchFamily="34" charset="0"/>
                <a:cs typeface="+mn-cs"/>
              </a:rPr>
              <a:t>Funding</a:t>
            </a:r>
            <a:r>
              <a:rPr lang="fr-BE" sz="4400" b="1" dirty="0" smtClean="0">
                <a:solidFill>
                  <a:srgbClr val="990033"/>
                </a:solidFill>
                <a:latin typeface="Arial Narrow" pitchFamily="34" charset="0"/>
                <a:cs typeface="+mn-cs"/>
              </a:rPr>
              <a:t> VDC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421141"/>
              </p:ext>
            </p:extLst>
          </p:nvPr>
        </p:nvGraphicFramePr>
        <p:xfrm>
          <a:off x="1044117" y="3140968"/>
          <a:ext cx="7128792" cy="202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Wat ?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Standaarden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Instrumenten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Proces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Wie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betaalt</a:t>
                      </a:r>
                      <a:r>
                        <a:rPr lang="fr-BE" dirty="0" smtClean="0"/>
                        <a:t> ?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Consortium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Consortium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Regeringen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smtClean="0"/>
                        <a:t>Met </a:t>
                      </a:r>
                      <a:r>
                        <a:rPr lang="fr-BE" dirty="0" err="1" smtClean="0"/>
                        <a:t>wie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z’n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geld</a:t>
                      </a:r>
                      <a:r>
                        <a:rPr lang="fr-BE" dirty="0" smtClean="0"/>
                        <a:t> ?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Partners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vdc</a:t>
                      </a:r>
                      <a:endParaRPr lang="fr-BE" dirty="0" smtClean="0"/>
                    </a:p>
                    <a:p>
                      <a:r>
                        <a:rPr lang="fr-BE" dirty="0" smtClean="0"/>
                        <a:t>ESF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projekten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Partners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vdc</a:t>
                      </a:r>
                      <a:endParaRPr lang="fr-BE" dirty="0" smtClean="0"/>
                    </a:p>
                    <a:p>
                      <a:r>
                        <a:rPr lang="fr-BE" dirty="0" smtClean="0"/>
                        <a:t>ESF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projekten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… </a:t>
                      </a:r>
                      <a:r>
                        <a:rPr lang="fr-BE" dirty="0" err="1" smtClean="0"/>
                        <a:t>ja</a:t>
                      </a:r>
                      <a:endParaRPr lang="fr-B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BE" dirty="0" err="1" smtClean="0"/>
                        <a:t>Hoe</a:t>
                      </a:r>
                      <a:r>
                        <a:rPr lang="fr-BE" dirty="0" smtClean="0"/>
                        <a:t> ?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Eigen budget</a:t>
                      </a:r>
                    </a:p>
                    <a:p>
                      <a:r>
                        <a:rPr lang="fr-BE" dirty="0" err="1" smtClean="0"/>
                        <a:t>Partners</a:t>
                      </a:r>
                      <a:r>
                        <a:rPr lang="fr-BE" dirty="0" smtClean="0"/>
                        <a:t> </a:t>
                      </a:r>
                      <a:r>
                        <a:rPr lang="fr-BE" dirty="0" err="1" smtClean="0"/>
                        <a:t>vdc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Eigen budget</a:t>
                      </a:r>
                    </a:p>
                    <a:p>
                      <a:r>
                        <a:rPr lang="fr-BE" dirty="0" err="1" smtClean="0"/>
                        <a:t>Partners</a:t>
                      </a:r>
                      <a:r>
                        <a:rPr lang="fr-BE" baseline="0" dirty="0" smtClean="0"/>
                        <a:t> </a:t>
                      </a:r>
                      <a:r>
                        <a:rPr lang="fr-BE" baseline="0" dirty="0" err="1" smtClean="0"/>
                        <a:t>vdc</a:t>
                      </a:r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BE" dirty="0" smtClean="0"/>
                        <a:t>Subsidie CVDC</a:t>
                      </a:r>
                      <a:endParaRPr lang="fr-B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79512" y="5589240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800" b="1" dirty="0" err="1" smtClean="0">
                <a:solidFill>
                  <a:srgbClr val="990033"/>
                </a:solidFill>
              </a:rPr>
              <a:t>Partners</a:t>
            </a:r>
            <a:r>
              <a:rPr lang="fr-BE" sz="1800" b="1" dirty="0" smtClean="0">
                <a:solidFill>
                  <a:srgbClr val="990033"/>
                </a:solidFill>
              </a:rPr>
              <a:t> </a:t>
            </a:r>
            <a:r>
              <a:rPr lang="fr-BE" sz="1800" b="1" dirty="0" err="1" smtClean="0">
                <a:solidFill>
                  <a:srgbClr val="990033"/>
                </a:solidFill>
              </a:rPr>
              <a:t>vdc</a:t>
            </a:r>
            <a:r>
              <a:rPr lang="fr-BE" sz="1800" b="1" dirty="0" smtClean="0">
                <a:solidFill>
                  <a:srgbClr val="990033"/>
                </a:solidFill>
              </a:rPr>
              <a:t> </a:t>
            </a:r>
            <a:r>
              <a:rPr lang="fr-BE" sz="1800" dirty="0" smtClean="0"/>
              <a:t>: Le </a:t>
            </a:r>
            <a:r>
              <a:rPr lang="fr-BE" sz="1800" dirty="0" err="1" smtClean="0"/>
              <a:t>Forem</a:t>
            </a:r>
            <a:r>
              <a:rPr lang="fr-BE" sz="1800" dirty="0" smtClean="0"/>
              <a:t>, IFAPME, Enseignement promotion sociale, Bruxelles Formation, SFPME </a:t>
            </a: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41654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468313" y="2204864"/>
            <a:ext cx="8280400" cy="396044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>
              <a:defRPr/>
            </a:pPr>
            <a:r>
              <a:rPr lang="fr-BE" sz="2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Narrow" pitchFamily="34" charset="0"/>
                <a:cs typeface="+mn-cs"/>
              </a:rPr>
              <a:t>Funding</a:t>
            </a:r>
            <a:r>
              <a:rPr lang="fr-BE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Narrow" pitchFamily="34" charset="0"/>
                <a:cs typeface="+mn-cs"/>
              </a:rPr>
              <a:t>  : </a:t>
            </a:r>
            <a:r>
              <a:rPr lang="fr-BE" sz="28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ial Narrow" pitchFamily="34" charset="0"/>
                <a:cs typeface="+mn-cs"/>
              </a:rPr>
              <a:t>standaarden</a:t>
            </a:r>
            <a:endParaRPr lang="fr-BE" sz="2800" b="1" dirty="0" smtClean="0">
              <a:solidFill>
                <a:schemeClr val="bg2">
                  <a:lumMod val="40000"/>
                  <a:lumOff val="60000"/>
                </a:schemeClr>
              </a:solidFill>
              <a:latin typeface="Arial Narrow" pitchFamily="34" charset="0"/>
              <a:cs typeface="+mn-cs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fr-BE" sz="3200" b="1" dirty="0">
                <a:solidFill>
                  <a:srgbClr val="990033"/>
                </a:solidFill>
                <a:latin typeface="Arial Narrow" pitchFamily="34" charset="0"/>
              </a:rPr>
              <a:t>La « calculette </a:t>
            </a:r>
            <a:r>
              <a:rPr lang="fr-BE" sz="3200" b="1" dirty="0" smtClean="0">
                <a:solidFill>
                  <a:srgbClr val="990033"/>
                </a:solidFill>
                <a:latin typeface="Arial Narrow" pitchFamily="34" charset="0"/>
              </a:rPr>
              <a:t>»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fr-BE" sz="3200" b="1" dirty="0" smtClean="0">
              <a:solidFill>
                <a:srgbClr val="990033"/>
              </a:solidFill>
              <a:latin typeface="Arial Narrow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fr-BE" sz="3200" b="1" dirty="0">
              <a:solidFill>
                <a:srgbClr val="990033"/>
              </a:solidFill>
              <a:latin typeface="Arial Narrow" pitchFamily="34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fr-BE" sz="3200" b="1" dirty="0" smtClean="0">
              <a:solidFill>
                <a:srgbClr val="990033"/>
              </a:solidFill>
              <a:latin typeface="Arial Narrow" pitchFamily="34" charset="0"/>
            </a:endParaRPr>
          </a:p>
          <a:p>
            <a:pPr algn="just">
              <a:defRPr/>
            </a:pPr>
            <a:r>
              <a:rPr lang="fr-BE" sz="2400" b="1" dirty="0" smtClean="0">
                <a:latin typeface="Arial Narrow" pitchFamily="34" charset="0"/>
              </a:rPr>
              <a:t>« Pas d’effet d’aubaine ! »</a:t>
            </a:r>
            <a:endParaRPr lang="fr-BE" sz="2400" b="1" dirty="0">
              <a:latin typeface="Arial Narrow" pitchFamily="34" charset="0"/>
            </a:endParaRPr>
          </a:p>
          <a:p>
            <a:pPr algn="just">
              <a:defRPr/>
            </a:pPr>
            <a:endParaRPr lang="fr-BE" sz="1100" b="1" dirty="0">
              <a:solidFill>
                <a:srgbClr val="990033"/>
              </a:solidFill>
              <a:latin typeface="Arial Narrow" pitchFamily="34" charset="0"/>
              <a:cs typeface="+mn-cs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934020"/>
              </p:ext>
            </p:extLst>
          </p:nvPr>
        </p:nvGraphicFramePr>
        <p:xfrm>
          <a:off x="4139952" y="2780928"/>
          <a:ext cx="4248472" cy="3510510"/>
        </p:xfrm>
        <a:graphic>
          <a:graphicData uri="http://schemas.openxmlformats.org/drawingml/2006/table">
            <a:tbl>
              <a:tblPr/>
              <a:tblGrid>
                <a:gridCol w="2281587"/>
                <a:gridCol w="899148"/>
                <a:gridCol w="1067737"/>
              </a:tblGrid>
              <a:tr h="1998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000" b="1" i="0" u="none" strike="noStrike" dirty="0">
                          <a:effectLst/>
                          <a:latin typeface="Arial"/>
                        </a:rPr>
                        <a:t>Calculatrice du coût de l'épreuve de validation PLAF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33239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985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Montants forfaitaires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25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Coût horaire de l'évaluateur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60,00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euros/h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25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Forfait pédagogique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euros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25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Forfait administratif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euros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33239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05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Variables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222064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Durée de l'épreuve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heures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25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Nombre moyen de candidats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6,00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candidats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25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Prix des consommables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41,00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euros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2583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Frais supplémentaires ?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euros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133239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6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Calcul du coût de l'épreuve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</a:tr>
              <a:tr h="1258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Consommables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8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Forfaits pédagogiques et administratifs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239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Rémunération de l'évaluateur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BE" sz="1000" b="1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466"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000" b="1" i="0" u="none" strike="noStrike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200" b="1" i="0" u="none" strike="noStrike">
                          <a:effectLst/>
                          <a:latin typeface="Arial"/>
                        </a:rPr>
                        <a:t>181,0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25836"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836">
                <a:tc gridSpan="2"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B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46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562100" y="1171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r-BE" alt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2276872"/>
            <a:ext cx="554355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468313" y="2204864"/>
            <a:ext cx="8280400" cy="38884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r">
              <a:defRPr/>
            </a:pPr>
            <a:r>
              <a:rPr lang="fr-BE" sz="2400" b="1" dirty="0" smtClean="0">
                <a:latin typeface="Arial Narrow" pitchFamily="34" charset="0"/>
                <a:cs typeface="+mn-cs"/>
              </a:rPr>
              <a:t> Développements en cours</a:t>
            </a:r>
          </a:p>
          <a:p>
            <a:pPr algn="just">
              <a:defRPr/>
            </a:pPr>
            <a:r>
              <a:rPr lang="fr-BE" sz="1800" b="1" dirty="0" smtClean="0">
                <a:latin typeface="Arial Narrow" pitchFamily="34" charset="0"/>
                <a:cs typeface="+mn-cs"/>
              </a:rPr>
              <a:t>-Guidance +</a:t>
            </a:r>
          </a:p>
          <a:p>
            <a:pPr algn="just">
              <a:defRPr/>
            </a:pPr>
            <a:r>
              <a:rPr lang="fr-BE" sz="1800" b="1" dirty="0" smtClean="0">
                <a:latin typeface="Arial Narrow" pitchFamily="34" charset="0"/>
                <a:cs typeface="+mn-cs"/>
              </a:rPr>
              <a:t>-Formation de renforcement </a:t>
            </a:r>
            <a:r>
              <a:rPr lang="fr-BE" sz="1800" dirty="0" smtClean="0">
                <a:latin typeface="Arial Narrow" pitchFamily="34" charset="0"/>
                <a:cs typeface="+mn-cs"/>
              </a:rPr>
              <a:t>(</a:t>
            </a:r>
            <a:r>
              <a:rPr lang="fr-BE" sz="1800" dirty="0" err="1" smtClean="0">
                <a:latin typeface="Arial Narrow" pitchFamily="34" charset="0"/>
                <a:cs typeface="+mn-cs"/>
              </a:rPr>
              <a:t>Alphaval</a:t>
            </a:r>
            <a:r>
              <a:rPr lang="fr-BE" sz="1800" dirty="0">
                <a:latin typeface="Arial Narrow" pitchFamily="34" charset="0"/>
                <a:cs typeface="+mn-cs"/>
              </a:rPr>
              <a:t> </a:t>
            </a:r>
            <a:r>
              <a:rPr lang="fr-BE" sz="1800" dirty="0" smtClean="0">
                <a:latin typeface="Arial Narrow" pitchFamily="34" charset="0"/>
                <a:cs typeface="+mn-cs"/>
              </a:rPr>
              <a:t>/ TVA / lecture de plan , …)</a:t>
            </a:r>
          </a:p>
          <a:p>
            <a:pPr algn="just">
              <a:defRPr/>
            </a:pPr>
            <a:r>
              <a:rPr lang="fr-BE" sz="1800" dirty="0" smtClean="0">
                <a:latin typeface="Arial Narrow" pitchFamily="34" charset="0"/>
                <a:cs typeface="+mn-cs"/>
              </a:rPr>
              <a:t> </a:t>
            </a:r>
            <a:r>
              <a:rPr lang="fr-BE" sz="1800" dirty="0">
                <a:latin typeface="Arial Narrow" pitchFamily="34" charset="0"/>
                <a:cs typeface="+mn-cs"/>
              </a:rPr>
              <a:t>-</a:t>
            </a:r>
            <a:r>
              <a:rPr lang="fr-BE" sz="1800" b="1" dirty="0" smtClean="0">
                <a:latin typeface="Arial Narrow" pitchFamily="34" charset="0"/>
                <a:cs typeface="+mn-cs"/>
              </a:rPr>
              <a:t>Fonds supplémentaires </a:t>
            </a:r>
            <a:r>
              <a:rPr lang="fr-BE" sz="1800" dirty="0" smtClean="0">
                <a:latin typeface="Arial Narrow" pitchFamily="34" charset="0"/>
                <a:cs typeface="+mn-cs"/>
              </a:rPr>
              <a:t>: </a:t>
            </a:r>
            <a:r>
              <a:rPr lang="fr-BE" sz="1800" b="1" dirty="0" smtClean="0">
                <a:latin typeface="Arial Narrow" pitchFamily="34" charset="0"/>
                <a:cs typeface="+mn-cs"/>
              </a:rPr>
              <a:t>PM4.0 </a:t>
            </a:r>
            <a:r>
              <a:rPr lang="fr-BE" sz="1800" dirty="0" smtClean="0">
                <a:latin typeface="Arial Narrow" pitchFamily="34" charset="0"/>
                <a:cs typeface="+mn-cs"/>
              </a:rPr>
              <a:t>et</a:t>
            </a:r>
            <a:r>
              <a:rPr lang="fr-BE" sz="1800" b="1" dirty="0" smtClean="0">
                <a:latin typeface="Arial Narrow" pitchFamily="34" charset="0"/>
                <a:cs typeface="+mn-cs"/>
              </a:rPr>
              <a:t> Stratégie 2025 </a:t>
            </a:r>
            <a:r>
              <a:rPr lang="fr-BE" sz="1800" dirty="0" smtClean="0">
                <a:latin typeface="Arial Narrow" pitchFamily="34" charset="0"/>
                <a:cs typeface="+mn-cs"/>
              </a:rPr>
              <a:t>(</a:t>
            </a:r>
            <a:r>
              <a:rPr lang="fr-BE" sz="1800" dirty="0" err="1" smtClean="0">
                <a:latin typeface="Arial Narrow" pitchFamily="34" charset="0"/>
                <a:cs typeface="+mn-cs"/>
              </a:rPr>
              <a:t>door</a:t>
            </a:r>
            <a:r>
              <a:rPr lang="fr-BE" sz="1800" dirty="0" smtClean="0">
                <a:latin typeface="Arial Narrow" pitchFamily="34" charset="0"/>
                <a:cs typeface="+mn-cs"/>
              </a:rPr>
              <a:t> CVDC)</a:t>
            </a:r>
          </a:p>
          <a:p>
            <a:pPr algn="just">
              <a:defRPr/>
            </a:pPr>
            <a:r>
              <a:rPr lang="fr-BE" sz="1800" b="1" dirty="0" smtClean="0">
                <a:latin typeface="Arial Narrow" pitchFamily="34" charset="0"/>
                <a:cs typeface="+mn-cs"/>
              </a:rPr>
              <a:t>-Bonus</a:t>
            </a:r>
            <a:r>
              <a:rPr lang="fr-BE" sz="1800" dirty="0" smtClean="0">
                <a:latin typeface="Arial Narrow" pitchFamily="34" charset="0"/>
                <a:cs typeface="+mn-cs"/>
              </a:rPr>
              <a:t> pour les Centres de validation :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  <a:defRPr/>
            </a:pPr>
            <a:r>
              <a:rPr lang="fr-BE" sz="1800" dirty="0" smtClean="0">
                <a:latin typeface="Arial Narrow" pitchFamily="34" charset="0"/>
                <a:cs typeface="+mn-cs"/>
              </a:rPr>
              <a:t>Développement quantitatif : </a:t>
            </a:r>
            <a:r>
              <a:rPr lang="fr-BE" sz="1800" dirty="0" smtClean="0">
                <a:latin typeface="Arial Narrow" pitchFamily="34" charset="0"/>
                <a:cs typeface="+mn-cs"/>
              </a:rPr>
              <a:t>nouveaux métiers, </a:t>
            </a:r>
            <a:r>
              <a:rPr lang="fr-BE" sz="1800" dirty="0" smtClean="0">
                <a:latin typeface="Arial Narrow" pitchFamily="34" charset="0"/>
                <a:cs typeface="+mn-cs"/>
              </a:rPr>
              <a:t>..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  <a:defRPr/>
            </a:pPr>
            <a:r>
              <a:rPr lang="fr-BE" sz="1800" dirty="0" smtClean="0">
                <a:latin typeface="Arial Narrow" pitchFamily="34" charset="0"/>
                <a:cs typeface="+mn-cs"/>
              </a:rPr>
              <a:t>Développement qualitatif : </a:t>
            </a:r>
            <a:r>
              <a:rPr lang="fr-BE" sz="1800" dirty="0" smtClean="0">
                <a:latin typeface="Arial Narrow" pitchFamily="34" charset="0"/>
                <a:cs typeface="+mn-cs"/>
              </a:rPr>
              <a:t>évaluateur externe, </a:t>
            </a:r>
            <a:r>
              <a:rPr lang="fr-BE" sz="1800" dirty="0" smtClean="0">
                <a:latin typeface="Arial Narrow" pitchFamily="34" charset="0"/>
                <a:cs typeface="+mn-cs"/>
              </a:rPr>
              <a:t>..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  <a:defRPr/>
            </a:pPr>
            <a:r>
              <a:rPr lang="fr-BE" sz="1800" dirty="0" smtClean="0">
                <a:latin typeface="Arial Narrow" pitchFamily="34" charset="0"/>
                <a:cs typeface="+mn-cs"/>
              </a:rPr>
              <a:t>Publics : </a:t>
            </a:r>
            <a:r>
              <a:rPr lang="fr-BE" sz="1800" dirty="0" smtClean="0">
                <a:latin typeface="Arial Narrow" pitchFamily="34" charset="0"/>
                <a:cs typeface="+mn-cs"/>
              </a:rPr>
              <a:t>prisonniers, ….</a:t>
            </a:r>
            <a:endParaRPr lang="fr-BE" sz="1800" dirty="0" smtClean="0">
              <a:latin typeface="Arial Narrow" pitchFamily="34" charset="0"/>
              <a:cs typeface="+mn-cs"/>
            </a:endParaRPr>
          </a:p>
          <a:p>
            <a:pPr algn="just">
              <a:defRPr/>
            </a:pPr>
            <a:r>
              <a:rPr lang="fr-BE" sz="1800" b="1" dirty="0" smtClean="0">
                <a:latin typeface="Arial Narrow" pitchFamily="34" charset="0"/>
                <a:cs typeface="+mn-cs"/>
              </a:rPr>
              <a:t>-</a:t>
            </a:r>
            <a:r>
              <a:rPr lang="fr-BE" sz="1800" dirty="0" smtClean="0">
                <a:latin typeface="Arial Narrow" pitchFamily="34" charset="0"/>
                <a:cs typeface="+mn-cs"/>
              </a:rPr>
              <a:t>Stratégies de </a:t>
            </a:r>
            <a:r>
              <a:rPr lang="fr-BE" sz="1800" b="1" dirty="0" smtClean="0">
                <a:latin typeface="Arial Narrow" pitchFamily="34" charset="0"/>
                <a:cs typeface="+mn-cs"/>
              </a:rPr>
              <a:t>niches par public </a:t>
            </a:r>
            <a:r>
              <a:rPr lang="fr-BE" sz="1800" dirty="0" smtClean="0">
                <a:latin typeface="Arial Narrow" pitchFamily="34" charset="0"/>
                <a:cs typeface="+mn-cs"/>
              </a:rPr>
              <a:t>: </a:t>
            </a:r>
            <a:r>
              <a:rPr lang="fr-BE" sz="1400" dirty="0" smtClean="0">
                <a:latin typeface="Arial Narrow" pitchFamily="34" charset="0"/>
                <a:cs typeface="+mn-cs"/>
              </a:rPr>
              <a:t>Insertion, Pouvoirs locaux, Reconversion, Entreprise, Handicap, Prisons, …</a:t>
            </a:r>
          </a:p>
          <a:p>
            <a:pPr algn="just">
              <a:defRPr/>
            </a:pPr>
            <a:r>
              <a:rPr lang="fr-BE" sz="1800" b="1" dirty="0" smtClean="0">
                <a:latin typeface="Arial Narrow" pitchFamily="34" charset="0"/>
              </a:rPr>
              <a:t>-</a:t>
            </a:r>
            <a:r>
              <a:rPr lang="fr-BE" sz="1800" dirty="0" smtClean="0">
                <a:latin typeface="Arial Narrow" pitchFamily="34" charset="0"/>
              </a:rPr>
              <a:t>Collaboration avec les </a:t>
            </a:r>
            <a:r>
              <a:rPr lang="fr-BE" sz="1800" b="1" dirty="0" smtClean="0">
                <a:latin typeface="Arial Narrow" pitchFamily="34" charset="0"/>
              </a:rPr>
              <a:t>secteurs </a:t>
            </a:r>
            <a:r>
              <a:rPr lang="fr-BE" sz="1800" dirty="0">
                <a:latin typeface="Arial Narrow" pitchFamily="34" charset="0"/>
              </a:rPr>
              <a:t>: </a:t>
            </a:r>
            <a:r>
              <a:rPr lang="fr-BE" sz="1800" dirty="0" err="1">
                <a:latin typeface="Arial Narrow" pitchFamily="34" charset="0"/>
              </a:rPr>
              <a:t>Bouw</a:t>
            </a:r>
            <a:r>
              <a:rPr lang="fr-BE" sz="1800" dirty="0">
                <a:latin typeface="Arial Narrow" pitchFamily="34" charset="0"/>
              </a:rPr>
              <a:t>, Industrie, CP 314, IFPM,…</a:t>
            </a:r>
            <a:endParaRPr lang="fr-BE" sz="1800" b="1" dirty="0">
              <a:latin typeface="Arial Narrow" pitchFamily="34" charset="0"/>
            </a:endParaRPr>
          </a:p>
          <a:p>
            <a:pPr algn="just">
              <a:defRPr/>
            </a:pPr>
            <a:r>
              <a:rPr lang="fr-BE" sz="1800" b="1" dirty="0">
                <a:latin typeface="Arial Narrow" pitchFamily="34" charset="0"/>
              </a:rPr>
              <a:t>-</a:t>
            </a:r>
            <a:r>
              <a:rPr lang="fr-BE" sz="1800" dirty="0" smtClean="0">
                <a:latin typeface="Arial Narrow" pitchFamily="34" charset="0"/>
              </a:rPr>
              <a:t>Collaboration avec des </a:t>
            </a:r>
            <a:r>
              <a:rPr lang="fr-BE" sz="1800" b="1" dirty="0" smtClean="0">
                <a:latin typeface="Arial Narrow" pitchFamily="34" charset="0"/>
              </a:rPr>
              <a:t>entreprises</a:t>
            </a:r>
            <a:r>
              <a:rPr lang="fr-BE" sz="1800" dirty="0" smtClean="0">
                <a:latin typeface="Arial Narrow" pitchFamily="34" charset="0"/>
              </a:rPr>
              <a:t> </a:t>
            </a:r>
            <a:r>
              <a:rPr lang="fr-BE" sz="1800" dirty="0">
                <a:latin typeface="Arial Narrow" pitchFamily="34" charset="0"/>
              </a:rPr>
              <a:t>: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  <a:defRPr/>
            </a:pPr>
            <a:r>
              <a:rPr lang="fr-BE" sz="1800" dirty="0" smtClean="0">
                <a:latin typeface="Arial Narrow" pitchFamily="34" charset="0"/>
              </a:rPr>
              <a:t>Cellules </a:t>
            </a:r>
            <a:r>
              <a:rPr lang="fr-BE" sz="1800" dirty="0">
                <a:latin typeface="Arial Narrow" pitchFamily="34" charset="0"/>
              </a:rPr>
              <a:t>de reconversion</a:t>
            </a:r>
          </a:p>
          <a:p>
            <a:pPr marL="1200150" lvl="1" indent="-457200" algn="just">
              <a:buFont typeface="Arial" panose="020B0604020202020204" pitchFamily="34" charset="0"/>
              <a:buChar char="•"/>
              <a:defRPr/>
            </a:pPr>
            <a:r>
              <a:rPr lang="fr-BE" sz="1800" dirty="0" smtClean="0">
                <a:latin typeface="Arial Narrow" pitchFamily="34" charset="0"/>
              </a:rPr>
              <a:t>Validation en entreprise ou avec des entreprises (</a:t>
            </a:r>
            <a:r>
              <a:rPr lang="fr-BE" sz="1800" dirty="0" err="1" smtClean="0">
                <a:latin typeface="Arial Narrow" pitchFamily="34" charset="0"/>
              </a:rPr>
              <a:t>Delacre</a:t>
            </a:r>
            <a:r>
              <a:rPr lang="fr-BE" sz="1800" dirty="0" smtClean="0">
                <a:latin typeface="Arial Narrow" pitchFamily="34" charset="0"/>
              </a:rPr>
              <a:t> 4/4</a:t>
            </a:r>
            <a:r>
              <a:rPr lang="fr-BE" sz="1800" dirty="0">
                <a:latin typeface="Arial Narrow" pitchFamily="34" charset="0"/>
              </a:rPr>
              <a:t>)</a:t>
            </a:r>
          </a:p>
          <a:p>
            <a:pPr algn="just">
              <a:defRPr/>
            </a:pPr>
            <a:r>
              <a:rPr lang="fr-BE" sz="1800" b="1" dirty="0" smtClean="0">
                <a:latin typeface="Arial Narrow" pitchFamily="34" charset="0"/>
              </a:rPr>
              <a:t>-Nouvel </a:t>
            </a:r>
            <a:r>
              <a:rPr lang="fr-BE" sz="1800" b="1" dirty="0">
                <a:latin typeface="Arial Narrow" pitchFamily="34" charset="0"/>
              </a:rPr>
              <a:t>Accord de coopération</a:t>
            </a:r>
          </a:p>
          <a:p>
            <a:pPr algn="just">
              <a:defRPr/>
            </a:pPr>
            <a:endParaRPr lang="fr-BE" sz="2000" dirty="0" smtClean="0">
              <a:latin typeface="Arial Narrow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72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67544" y="220486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6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</a:rPr>
              <a:t>Base </a:t>
            </a:r>
            <a:r>
              <a:rPr lang="fr-BE" sz="36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</a:rPr>
              <a:t>juridique</a:t>
            </a:r>
            <a:endParaRPr lang="fr-BE" sz="36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ヒラギノ角ゴ Pro W3" pitchFamily="112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2179" y="3140968"/>
            <a:ext cx="828092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990033"/>
                </a:solidFill>
              </a:rPr>
              <a:t>Fédéral</a:t>
            </a:r>
            <a:r>
              <a:rPr lang="fr-FR" dirty="0" smtClean="0"/>
              <a:t> : </a:t>
            </a:r>
          </a:p>
          <a:p>
            <a:r>
              <a:rPr lang="fr-FR" sz="2000" dirty="0" smtClean="0"/>
              <a:t>Loi-programme </a:t>
            </a:r>
            <a:r>
              <a:rPr lang="fr-FR" sz="2000" dirty="0"/>
              <a:t>du 30 décembre 2001, </a:t>
            </a:r>
            <a:r>
              <a:rPr lang="fr-FR" sz="2000" dirty="0" smtClean="0"/>
              <a:t> </a:t>
            </a:r>
            <a:r>
              <a:rPr lang="fr-FR" sz="2000" dirty="0"/>
              <a:t>droit du travailleur au «bilan de compétences ». </a:t>
            </a:r>
            <a:endParaRPr lang="fr-FR" sz="2000" dirty="0" smtClean="0"/>
          </a:p>
          <a:p>
            <a:r>
              <a:rPr lang="fr-FR" dirty="0" smtClean="0">
                <a:solidFill>
                  <a:srgbClr val="990033"/>
                </a:solidFill>
              </a:rPr>
              <a:t>Régions </a:t>
            </a:r>
            <a:r>
              <a:rPr lang="fr-FR" dirty="0">
                <a:solidFill>
                  <a:srgbClr val="990033"/>
                </a:solidFill>
              </a:rPr>
              <a:t>et </a:t>
            </a:r>
            <a:r>
              <a:rPr lang="fr-FR" dirty="0" smtClean="0">
                <a:solidFill>
                  <a:srgbClr val="990033"/>
                </a:solidFill>
              </a:rPr>
              <a:t>Communautés francophones </a:t>
            </a:r>
            <a:r>
              <a:rPr lang="fr-FR" dirty="0" smtClean="0"/>
              <a:t>: </a:t>
            </a:r>
          </a:p>
          <a:p>
            <a:r>
              <a:rPr lang="fr-FR" sz="2000" dirty="0" smtClean="0"/>
              <a:t>Accord </a:t>
            </a:r>
            <a:r>
              <a:rPr lang="fr-FR" sz="2000" dirty="0"/>
              <a:t>de Coopération </a:t>
            </a:r>
            <a:r>
              <a:rPr lang="fr-FR" sz="2000" dirty="0" smtClean="0"/>
              <a:t>du </a:t>
            </a:r>
            <a:r>
              <a:rPr lang="fr-FR" sz="2000" dirty="0"/>
              <a:t>24 juillet 2003 entre la Région wallonne, la Fédération Wallonie-Bruxelles et la Commission communautaire française, relatif à la validation des compétences dans le champ de la formation professionnelle continue.  </a:t>
            </a:r>
            <a:endParaRPr lang="fr-BE" sz="2000" dirty="0"/>
          </a:p>
          <a:p>
            <a:r>
              <a:rPr lang="fr-FR" sz="2000" dirty="0"/>
              <a:t>Trois Décrets portant assentiment de l’Accord de coopération  :</a:t>
            </a:r>
            <a:endParaRPr lang="fr-BE" sz="2000" dirty="0"/>
          </a:p>
          <a:p>
            <a:r>
              <a:rPr lang="fr-FR" sz="1400" dirty="0" smtClean="0"/>
              <a:t>Communauté </a:t>
            </a:r>
            <a:r>
              <a:rPr lang="fr-FR" sz="1400" dirty="0"/>
              <a:t>française du 22 octobre 2003 : 		MB 31.12.2003</a:t>
            </a:r>
            <a:endParaRPr lang="fr-BE" sz="1400" dirty="0"/>
          </a:p>
          <a:p>
            <a:r>
              <a:rPr lang="fr-FR" sz="1400" dirty="0" smtClean="0"/>
              <a:t>Région </a:t>
            </a:r>
            <a:r>
              <a:rPr lang="fr-FR" sz="1400" dirty="0"/>
              <a:t>wallonne du 13 novembre 2003 :		</a:t>
            </a:r>
            <a:r>
              <a:rPr lang="fr-FR" sz="1400" dirty="0" smtClean="0"/>
              <a:t>	MB </a:t>
            </a:r>
            <a:r>
              <a:rPr lang="fr-FR" sz="1400" dirty="0"/>
              <a:t>23.01.2004</a:t>
            </a:r>
            <a:endParaRPr lang="fr-BE" sz="1400" dirty="0"/>
          </a:p>
          <a:p>
            <a:r>
              <a:rPr lang="fr-FR" sz="1400" dirty="0" err="1" smtClean="0"/>
              <a:t>Cocof</a:t>
            </a:r>
            <a:r>
              <a:rPr lang="fr-FR" sz="1400" dirty="0" smtClean="0"/>
              <a:t> </a:t>
            </a:r>
            <a:r>
              <a:rPr lang="fr-FR" sz="1400" dirty="0"/>
              <a:t>du 7 novembre 2003 	</a:t>
            </a:r>
            <a:r>
              <a:rPr lang="fr-FR" sz="1400" dirty="0" smtClean="0"/>
              <a:t>:</a:t>
            </a:r>
            <a:r>
              <a:rPr lang="fr-FR" sz="1400" dirty="0"/>
              <a:t>			MB </a:t>
            </a:r>
            <a:r>
              <a:rPr lang="fr-FR" sz="1400" dirty="0" smtClean="0"/>
              <a:t>03.05.2004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881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 txBox="1">
            <a:spLocks noChangeArrowheads="1"/>
          </p:cNvSpPr>
          <p:nvPr/>
        </p:nvSpPr>
        <p:spPr bwMode="auto">
          <a:xfrm>
            <a:off x="484863" y="2204864"/>
            <a:ext cx="8280400" cy="36004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  <a:ea typeface="ヒラギノ角ゴ Pro W3" pitchFamily="112" charset="-128"/>
              </a:defRPr>
            </a:lvl9pPr>
          </a:lstStyle>
          <a:p>
            <a:pPr algn="just">
              <a:defRPr/>
            </a:pPr>
            <a:r>
              <a:rPr lang="fr-BE" sz="3200" b="1" dirty="0" smtClean="0">
                <a:solidFill>
                  <a:srgbClr val="990033"/>
                </a:solidFill>
                <a:latin typeface="Arial Narrow" pitchFamily="34" charset="0"/>
                <a:hlinkClick r:id="rId2"/>
              </a:rPr>
              <a:t>www.cvdc.be</a:t>
            </a:r>
            <a:endParaRPr lang="fr-BE" sz="3200" b="1" dirty="0" smtClean="0">
              <a:solidFill>
                <a:srgbClr val="990033"/>
              </a:solidFill>
              <a:latin typeface="Arial Narrow" pitchFamily="34" charset="0"/>
            </a:endParaRPr>
          </a:p>
          <a:p>
            <a:pPr algn="just">
              <a:defRPr/>
            </a:pPr>
            <a:endParaRPr lang="fr-BE" sz="3200" b="1" dirty="0">
              <a:solidFill>
                <a:srgbClr val="990033"/>
              </a:solidFill>
              <a:latin typeface="Arial Narrow" pitchFamily="34" charset="0"/>
              <a:cs typeface="+mn-cs"/>
            </a:endParaRPr>
          </a:p>
          <a:p>
            <a:pPr algn="just">
              <a:defRPr/>
            </a:pPr>
            <a:endParaRPr lang="fr-BE" sz="3200" b="1" dirty="0" smtClean="0">
              <a:solidFill>
                <a:srgbClr val="990033"/>
              </a:solidFill>
              <a:latin typeface="Arial Narrow" pitchFamily="34" charset="0"/>
              <a:cs typeface="+mn-cs"/>
            </a:endParaRPr>
          </a:p>
          <a:p>
            <a:pPr algn="just">
              <a:defRPr/>
            </a:pPr>
            <a:r>
              <a:rPr lang="fr-BE" sz="3200" b="1" dirty="0" smtClean="0">
                <a:solidFill>
                  <a:srgbClr val="990033"/>
                </a:solidFill>
                <a:latin typeface="Arial Narrow" pitchFamily="34" charset="0"/>
                <a:cs typeface="+mn-cs"/>
              </a:rPr>
              <a:t>Merci !</a:t>
            </a:r>
            <a:endParaRPr lang="fr-BE" sz="1100" b="1" dirty="0">
              <a:solidFill>
                <a:srgbClr val="990033"/>
              </a:solidFill>
              <a:latin typeface="Arial Narrow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92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615" y="2420888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VDC = Accord de coopération</a:t>
            </a:r>
            <a:endParaRPr lang="fr-BE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3212976"/>
            <a:ext cx="777686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fr-BE" b="1" dirty="0" smtClean="0">
                <a:solidFill>
                  <a:srgbClr val="990033"/>
                </a:solidFill>
              </a:rPr>
              <a:t>1.	Titre </a:t>
            </a:r>
            <a:r>
              <a:rPr lang="fr-BE" b="1" dirty="0">
                <a:solidFill>
                  <a:srgbClr val="990033"/>
                </a:solidFill>
              </a:rPr>
              <a:t>de compétence </a:t>
            </a:r>
            <a:r>
              <a:rPr lang="fr-BE" b="1" dirty="0" smtClean="0">
                <a:solidFill>
                  <a:srgbClr val="990033"/>
                </a:solidFill>
              </a:rPr>
              <a:t> </a:t>
            </a:r>
          </a:p>
          <a:p>
            <a:pPr lvl="2" fontAlgn="t"/>
            <a:r>
              <a:rPr lang="fr-BE" sz="2000" b="1" dirty="0" smtClean="0"/>
              <a:t>Émis au nom des 3 gouvernements et reconnus par 3 gouvernements (RW </a:t>
            </a:r>
            <a:r>
              <a:rPr lang="fr-BE" sz="2000" b="1" dirty="0"/>
              <a:t>– CFWB – </a:t>
            </a:r>
            <a:r>
              <a:rPr lang="fr-BE" sz="2000" b="1" dirty="0" err="1"/>
              <a:t>Cocof</a:t>
            </a:r>
            <a:r>
              <a:rPr lang="fr-BE" sz="2000" b="1" dirty="0"/>
              <a:t> </a:t>
            </a:r>
            <a:r>
              <a:rPr lang="fr-BE" sz="2000" b="1" dirty="0" smtClean="0"/>
              <a:t>)</a:t>
            </a:r>
          </a:p>
          <a:p>
            <a:pPr fontAlgn="t"/>
            <a:endParaRPr lang="fr-BE" sz="1200" dirty="0"/>
          </a:p>
          <a:p>
            <a:pPr fontAlgn="t"/>
            <a:r>
              <a:rPr lang="fr-BE" b="1" dirty="0" smtClean="0">
                <a:solidFill>
                  <a:srgbClr val="990033"/>
                </a:solidFill>
              </a:rPr>
              <a:t>2.	Consortium </a:t>
            </a:r>
            <a:r>
              <a:rPr lang="fr-BE" b="1" dirty="0">
                <a:solidFill>
                  <a:srgbClr val="990033"/>
                </a:solidFill>
              </a:rPr>
              <a:t>de validation des compétences</a:t>
            </a:r>
            <a:endParaRPr lang="fr-BE" dirty="0">
              <a:solidFill>
                <a:srgbClr val="990033"/>
              </a:solidFill>
            </a:endParaRPr>
          </a:p>
          <a:p>
            <a:pPr marL="1371600" lvl="2" indent="-457200" fontAlgn="t">
              <a:buFont typeface="Arial" panose="020B0604020202020204" pitchFamily="34" charset="0"/>
              <a:buChar char="•"/>
            </a:pPr>
            <a:r>
              <a:rPr lang="fr-BE" sz="2000" b="1" dirty="0"/>
              <a:t>RW – CFWB - </a:t>
            </a:r>
            <a:r>
              <a:rPr lang="fr-BE" sz="2000" b="1" dirty="0" err="1"/>
              <a:t>Cocof</a:t>
            </a:r>
            <a:endParaRPr lang="fr-BE" sz="2000" dirty="0"/>
          </a:p>
          <a:p>
            <a:pPr marL="1371600" lvl="2" indent="-457200" fontAlgn="t">
              <a:buFont typeface="Arial" panose="020B0604020202020204" pitchFamily="34" charset="0"/>
              <a:buChar char="•"/>
            </a:pPr>
            <a:r>
              <a:rPr lang="fr-FR" sz="2000" b="1" dirty="0"/>
              <a:t>Le </a:t>
            </a:r>
            <a:r>
              <a:rPr lang="fr-FR" sz="2000" b="1" dirty="0" err="1"/>
              <a:t>Forem</a:t>
            </a:r>
            <a:r>
              <a:rPr lang="fr-FR" sz="2000" b="1" dirty="0"/>
              <a:t>, IFAPME, Enseignement de promotion sociale, Bruxelles Formation, </a:t>
            </a:r>
            <a:r>
              <a:rPr lang="fr-FR" sz="2000" b="1" dirty="0" smtClean="0"/>
              <a:t>SFPME (domaine </a:t>
            </a:r>
            <a:r>
              <a:rPr lang="fr-FR" sz="2000" b="1" dirty="0" err="1" smtClean="0"/>
              <a:t>Ens</a:t>
            </a:r>
            <a:r>
              <a:rPr lang="fr-FR" sz="2000" b="1" dirty="0" smtClean="0"/>
              <a:t> &amp; Formation)</a:t>
            </a:r>
            <a:endParaRPr lang="fr-BE" sz="2000" dirty="0"/>
          </a:p>
          <a:p>
            <a:pPr marL="1371600" lvl="2" indent="-457200" fontAlgn="t">
              <a:buFont typeface="Arial" panose="020B0604020202020204" pitchFamily="34" charset="0"/>
              <a:buChar char="•"/>
            </a:pPr>
            <a:r>
              <a:rPr lang="fr-BE" sz="2000" b="1" dirty="0" smtClean="0"/>
              <a:t>Partenaires sociaux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1943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1"/>
          <p:cNvSpPr txBox="1">
            <a:spLocks noChangeArrowheads="1"/>
          </p:cNvSpPr>
          <p:nvPr/>
        </p:nvSpPr>
        <p:spPr bwMode="auto">
          <a:xfrm>
            <a:off x="1112838" y="2852738"/>
            <a:ext cx="1492250" cy="6461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 algn="ctr"/>
            <a:r>
              <a:rPr lang="fr-BE" altLang="fr-FR" sz="1800"/>
              <a:t>Apprentissages</a:t>
            </a:r>
          </a:p>
          <a:p>
            <a:pPr algn="ctr"/>
            <a:r>
              <a:rPr lang="fr-BE" altLang="fr-FR" sz="1800"/>
              <a:t> formels</a:t>
            </a:r>
          </a:p>
        </p:txBody>
      </p:sp>
      <p:sp>
        <p:nvSpPr>
          <p:cNvPr id="4" name="ZoneTexte 1"/>
          <p:cNvSpPr txBox="1">
            <a:spLocks noChangeArrowheads="1"/>
          </p:cNvSpPr>
          <p:nvPr/>
        </p:nvSpPr>
        <p:spPr bwMode="auto">
          <a:xfrm>
            <a:off x="3994150" y="2852738"/>
            <a:ext cx="1492250" cy="6461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 algn="ctr"/>
            <a:r>
              <a:rPr lang="fr-BE" altLang="fr-FR" sz="1800"/>
              <a:t>Apprentissages</a:t>
            </a:r>
          </a:p>
          <a:p>
            <a:pPr algn="ctr"/>
            <a:r>
              <a:rPr lang="fr-BE" altLang="fr-FR" sz="1800"/>
              <a:t> non - formels</a:t>
            </a:r>
          </a:p>
        </p:txBody>
      </p:sp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73875" y="2852738"/>
            <a:ext cx="1492250" cy="64611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 algn="ctr"/>
            <a:r>
              <a:rPr lang="fr-BE" altLang="fr-FR" sz="1800"/>
              <a:t>Apprentissages</a:t>
            </a:r>
          </a:p>
          <a:p>
            <a:pPr algn="ctr"/>
            <a:r>
              <a:rPr lang="fr-BE" altLang="fr-FR" sz="1800"/>
              <a:t> informels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900113" y="4440238"/>
            <a:ext cx="7775575" cy="50165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BE" altLang="fr-FR" sz="2000"/>
              <a:t>reconnaissances des acquis via leur certification</a:t>
            </a:r>
            <a:r>
              <a:rPr lang="fr-BE" altLang="fr-FR">
                <a:latin typeface="Arial" pitchFamily="34" charset="0"/>
              </a:rPr>
              <a:t> </a:t>
            </a:r>
            <a:endParaRPr lang="fr-FR" altLang="fr-FR">
              <a:latin typeface="Arial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98525" y="2206625"/>
            <a:ext cx="7777163" cy="369888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BE" altLang="fr-FR" sz="1800"/>
              <a:t>définition des acquis d’apprentissages / métiers (SFMQ)</a:t>
            </a:r>
            <a:endParaRPr lang="fr-FR" altLang="fr-FR" sz="1800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4572000" y="3716338"/>
            <a:ext cx="3887788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fr-BE" altLang="fr-FR" b="1">
                <a:solidFill>
                  <a:srgbClr val="990033"/>
                </a:solidFill>
              </a:rPr>
              <a:t>Validation des compétences</a:t>
            </a:r>
            <a:endParaRPr lang="fr-FR" altLang="fr-FR" b="1">
              <a:solidFill>
                <a:srgbClr val="990033"/>
              </a:solidFill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539750" y="2349500"/>
            <a:ext cx="0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5557838" y="5448300"/>
            <a:ext cx="3117850" cy="50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BE" altLang="fr-FR" b="1">
                <a:solidFill>
                  <a:srgbClr val="990033"/>
                </a:solidFill>
              </a:rPr>
              <a:t>Titre de compétence</a:t>
            </a:r>
            <a:endParaRPr lang="fr-FR" altLang="fr-FR" b="1">
              <a:solidFill>
                <a:srgbClr val="990033"/>
              </a:solidFill>
            </a:endParaRPr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2411413" y="4005263"/>
            <a:ext cx="1728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41338" y="5221288"/>
            <a:ext cx="2159000" cy="101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fr-BE" altLang="fr-FR" sz="2000"/>
              <a:t>Certifications BFo / Forem/IFAPME  / SFPME</a:t>
            </a:r>
            <a:endParaRPr lang="fr-FR" altLang="fr-FR" sz="20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2771775" y="5805488"/>
            <a:ext cx="2592388" cy="0"/>
          </a:xfrm>
          <a:prstGeom prst="line">
            <a:avLst/>
          </a:prstGeom>
          <a:noFill/>
          <a:ln w="5715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843213" y="5159375"/>
            <a:ext cx="2520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 Narrow" pitchFamily="34" charset="0"/>
                <a:ea typeface="ヒラギノ角ゴ Pro W3" pitchFamily="112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fr-BE" altLang="fr-FR" sz="1800">
                <a:solidFill>
                  <a:srgbClr val="990033"/>
                </a:solidFill>
              </a:rPr>
              <a:t>Reconnaissance des Acquis de Formation (RAF)</a:t>
            </a:r>
            <a:endParaRPr lang="fr-FR" altLang="fr-FR" sz="180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4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79512" y="2451001"/>
            <a:ext cx="8743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b="1" dirty="0" smtClean="0">
                <a:solidFill>
                  <a:srgbClr val="990033"/>
                </a:solidFill>
              </a:rPr>
              <a:t>Parcours</a:t>
            </a:r>
            <a:r>
              <a:rPr lang="fr-BE" sz="3200" b="1" dirty="0" smtClean="0">
                <a:solidFill>
                  <a:srgbClr val="990033"/>
                </a:solidFill>
              </a:rPr>
              <a:t>  </a:t>
            </a:r>
            <a:r>
              <a:rPr lang="fr-BE" sz="3200" b="1" dirty="0" smtClean="0"/>
              <a:t>en lien avec le métier</a:t>
            </a:r>
            <a:r>
              <a:rPr lang="fr-BE" dirty="0" smtClean="0"/>
              <a:t>.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3284984"/>
            <a:ext cx="23762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rgbClr val="990033"/>
                </a:solidFill>
              </a:rPr>
              <a:t>Cœur du métier </a:t>
            </a:r>
            <a:r>
              <a:rPr lang="fr-BE" dirty="0" smtClean="0"/>
              <a:t>:</a:t>
            </a:r>
          </a:p>
          <a:p>
            <a:endParaRPr lang="fr-BE" dirty="0"/>
          </a:p>
          <a:p>
            <a:endParaRPr lang="fr-BE" dirty="0" smtClean="0"/>
          </a:p>
          <a:p>
            <a:endParaRPr lang="fr-BE" dirty="0"/>
          </a:p>
          <a:p>
            <a:r>
              <a:rPr lang="fr-BE" b="1" dirty="0" smtClean="0">
                <a:solidFill>
                  <a:srgbClr val="990033"/>
                </a:solidFill>
              </a:rPr>
              <a:t>Spécialisation</a:t>
            </a:r>
            <a:r>
              <a:rPr lang="fr-BE" dirty="0" smtClean="0"/>
              <a:t> 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219090" y="4875232"/>
            <a:ext cx="59766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Partie de </a:t>
            </a:r>
            <a:r>
              <a:rPr lang="fr-BE" dirty="0" smtClean="0"/>
              <a:t>métier 	</a:t>
            </a:r>
            <a:r>
              <a:rPr lang="fr-BE" sz="2000" dirty="0" smtClean="0"/>
              <a:t>Pose </a:t>
            </a:r>
            <a:r>
              <a:rPr lang="fr-BE" sz="2000" dirty="0"/>
              <a:t>de compteur </a:t>
            </a:r>
            <a:r>
              <a:rPr lang="fr-BE" sz="2000" dirty="0" smtClean="0"/>
              <a:t>intelligent</a:t>
            </a:r>
            <a:endParaRPr lang="fr-BE" dirty="0"/>
          </a:p>
          <a:p>
            <a:r>
              <a:rPr lang="fr-BE" dirty="0" smtClean="0"/>
              <a:t>			</a:t>
            </a:r>
            <a:r>
              <a:rPr lang="fr-BE" sz="1400" dirty="0"/>
              <a:t>Associé à </a:t>
            </a:r>
            <a:r>
              <a:rPr lang="fr-BE" sz="1400" b="1" dirty="0">
                <a:solidFill>
                  <a:srgbClr val="990033"/>
                </a:solidFill>
              </a:rPr>
              <a:t>l’Installateur  </a:t>
            </a:r>
            <a:r>
              <a:rPr lang="fr-BE" sz="1400" b="1" dirty="0" smtClean="0">
                <a:solidFill>
                  <a:srgbClr val="990033"/>
                </a:solidFill>
              </a:rPr>
              <a:t>électricien</a:t>
            </a:r>
            <a:endParaRPr lang="fr-BE" sz="1400" b="1" dirty="0">
              <a:solidFill>
                <a:srgbClr val="990033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19090" y="3298701"/>
            <a:ext cx="51540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Métier entier		</a:t>
            </a:r>
            <a:r>
              <a:rPr lang="fr-BE" sz="2000" b="1" dirty="0">
                <a:solidFill>
                  <a:srgbClr val="990033"/>
                </a:solidFill>
              </a:rPr>
              <a:t>Coiffeur </a:t>
            </a:r>
            <a:r>
              <a:rPr lang="fr-BE" sz="2000" b="1" dirty="0" smtClean="0">
                <a:solidFill>
                  <a:srgbClr val="990033"/>
                </a:solidFill>
              </a:rPr>
              <a:t>Manager</a:t>
            </a:r>
            <a:endParaRPr lang="fr-BE" sz="2000" b="1" dirty="0">
              <a:solidFill>
                <a:srgbClr val="990033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49178" y="3977481"/>
            <a:ext cx="5673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Partie de </a:t>
            </a:r>
            <a:r>
              <a:rPr lang="fr-BE" dirty="0" smtClean="0"/>
              <a:t>métier	</a:t>
            </a:r>
            <a:r>
              <a:rPr lang="fr-BE" sz="2000" dirty="0" smtClean="0"/>
              <a:t>Assembler éléments métal.</a:t>
            </a:r>
            <a:endParaRPr lang="fr-BE" sz="2000" dirty="0"/>
          </a:p>
          <a:p>
            <a:r>
              <a:rPr lang="fr-BE" sz="1400" dirty="0" smtClean="0"/>
              <a:t>			Associé au </a:t>
            </a:r>
            <a:r>
              <a:rPr lang="fr-BE" sz="1400" b="1" dirty="0" smtClean="0">
                <a:solidFill>
                  <a:srgbClr val="990033"/>
                </a:solidFill>
              </a:rPr>
              <a:t>Tôlier </a:t>
            </a:r>
            <a:r>
              <a:rPr lang="fr-BE" sz="1400" b="1" dirty="0">
                <a:solidFill>
                  <a:srgbClr val="990033"/>
                </a:solidFill>
              </a:rPr>
              <a:t>industriel</a:t>
            </a:r>
          </a:p>
        </p:txBody>
      </p:sp>
    </p:spTree>
    <p:extLst>
      <p:ext uri="{BB962C8B-B14F-4D97-AF65-F5344CB8AC3E}">
        <p14:creationId xmlns:p14="http://schemas.microsoft.com/office/powerpoint/2010/main" val="131488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3528" y="2492896"/>
            <a:ext cx="84683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altLang="fr-FR" sz="2000" b="1" dirty="0"/>
              <a:t>A qui s’adresse la validation des compétences ?</a:t>
            </a:r>
          </a:p>
          <a:p>
            <a:r>
              <a:rPr lang="fr-BE" altLang="fr-FR" sz="2000" dirty="0"/>
              <a:t>A des personnes de 18 ans minimum ayant une expérience du </a:t>
            </a:r>
            <a:r>
              <a:rPr lang="fr-BE" altLang="fr-FR" sz="2000" dirty="0" smtClean="0"/>
              <a:t>métier / Gratuité</a:t>
            </a:r>
          </a:p>
          <a:p>
            <a:endParaRPr lang="fr-BE" altLang="fr-FR" sz="1200" b="1" dirty="0" smtClean="0"/>
          </a:p>
          <a:p>
            <a:r>
              <a:rPr lang="fr-BE" altLang="fr-FR" sz="2000" b="1" dirty="0" smtClean="0"/>
              <a:t>Accès</a:t>
            </a:r>
          </a:p>
          <a:p>
            <a:pPr marL="0" lvl="1"/>
            <a:r>
              <a:rPr lang="fr-BE" altLang="fr-FR" sz="2000" dirty="0"/>
              <a:t>Information, identification, documentation, </a:t>
            </a:r>
            <a:r>
              <a:rPr lang="fr-BE" altLang="fr-FR" sz="2000" dirty="0">
                <a:solidFill>
                  <a:srgbClr val="990033"/>
                </a:solidFill>
              </a:rPr>
              <a:t>guidance, validation, certification</a:t>
            </a:r>
            <a:endParaRPr lang="fr-BE" altLang="fr-FR" sz="2000" dirty="0"/>
          </a:p>
          <a:p>
            <a:endParaRPr lang="fr-BE" altLang="fr-FR" sz="1200" dirty="0" smtClean="0"/>
          </a:p>
          <a:p>
            <a:r>
              <a:rPr lang="fr-BE" altLang="fr-FR" sz="2000" b="1" dirty="0" smtClean="0"/>
              <a:t>Comment </a:t>
            </a:r>
            <a:r>
              <a:rPr lang="fr-BE" altLang="fr-FR" sz="2000" b="1" dirty="0"/>
              <a:t>valide-t-on les compétences </a:t>
            </a:r>
            <a:r>
              <a:rPr lang="fr-BE" altLang="fr-FR" sz="2000" b="1" dirty="0" smtClean="0"/>
              <a:t>?</a:t>
            </a:r>
          </a:p>
          <a:p>
            <a:pPr lvl="1">
              <a:buFontTx/>
              <a:buChar char="-"/>
            </a:pPr>
            <a:r>
              <a:rPr lang="fr-BE" altLang="fr-FR" sz="2000" dirty="0" smtClean="0">
                <a:solidFill>
                  <a:srgbClr val="990033"/>
                </a:solidFill>
              </a:rPr>
              <a:t>mise </a:t>
            </a:r>
            <a:r>
              <a:rPr lang="fr-BE" altLang="fr-FR" sz="2000" dirty="0">
                <a:solidFill>
                  <a:srgbClr val="990033"/>
                </a:solidFill>
              </a:rPr>
              <a:t>en situation professionnelle </a:t>
            </a:r>
            <a:r>
              <a:rPr lang="fr-BE" altLang="fr-FR" sz="2000" dirty="0"/>
              <a:t>par un jury de professionnels du </a:t>
            </a:r>
            <a:r>
              <a:rPr lang="fr-BE" altLang="fr-FR" sz="2000" dirty="0" smtClean="0"/>
              <a:t>métier </a:t>
            </a:r>
            <a:r>
              <a:rPr lang="fr-BE" altLang="fr-FR" sz="2000" dirty="0"/>
              <a:t>dans ou à partir d’un centre </a:t>
            </a:r>
            <a:r>
              <a:rPr lang="fr-BE" altLang="fr-FR" sz="2000" dirty="0" smtClean="0"/>
              <a:t>agréé (site externe ou entreprise).</a:t>
            </a:r>
          </a:p>
          <a:p>
            <a:pPr lvl="1">
              <a:buFontTx/>
              <a:buChar char="-"/>
            </a:pPr>
            <a:r>
              <a:rPr lang="fr-BE" altLang="fr-FR" sz="2000" dirty="0"/>
              <a:t>e</a:t>
            </a:r>
            <a:r>
              <a:rPr lang="fr-BE" altLang="fr-FR" sz="2000" dirty="0" smtClean="0"/>
              <a:t>n préparation, </a:t>
            </a:r>
            <a:r>
              <a:rPr lang="fr-BE" altLang="fr-FR" sz="2000" dirty="0" smtClean="0">
                <a:solidFill>
                  <a:srgbClr val="990033"/>
                </a:solidFill>
              </a:rPr>
              <a:t>approche par dossier</a:t>
            </a:r>
            <a:endParaRPr lang="fr-BE" altLang="fr-FR" sz="2000" dirty="0">
              <a:solidFill>
                <a:srgbClr val="990033"/>
              </a:solidFill>
            </a:endParaRPr>
          </a:p>
          <a:p>
            <a:pPr lvl="1">
              <a:buFontTx/>
              <a:buChar char="-"/>
            </a:pPr>
            <a:r>
              <a:rPr lang="fr-BE" altLang="fr-FR" sz="2000" dirty="0"/>
              <a:t>construite avec des représentants des employeurs et des travailleurs issu du secteur</a:t>
            </a:r>
          </a:p>
          <a:p>
            <a:pPr lvl="1">
              <a:buFontTx/>
              <a:buChar char="-"/>
            </a:pPr>
            <a:r>
              <a:rPr lang="fr-BE" altLang="fr-FR" sz="2000" dirty="0"/>
              <a:t>démarche qualité qui garantit sa fiabilité.</a:t>
            </a:r>
          </a:p>
          <a:p>
            <a:endParaRPr lang="fr-BE" altLang="fr-FR" sz="2000" dirty="0"/>
          </a:p>
        </p:txBody>
      </p:sp>
    </p:spTree>
    <p:extLst>
      <p:ext uri="{BB962C8B-B14F-4D97-AF65-F5344CB8AC3E}">
        <p14:creationId xmlns:p14="http://schemas.microsoft.com/office/powerpoint/2010/main" val="6499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1609" y="2276872"/>
            <a:ext cx="7200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200" b="1" dirty="0" smtClean="0"/>
              <a:t>Reconnaissances du Titre de compétence</a:t>
            </a:r>
            <a:r>
              <a:rPr lang="fr-BE" sz="2200" dirty="0" smtClean="0"/>
              <a:t>.</a:t>
            </a:r>
            <a:endParaRPr lang="fr-BE" sz="2200" dirty="0"/>
          </a:p>
        </p:txBody>
      </p:sp>
      <p:sp>
        <p:nvSpPr>
          <p:cNvPr id="4" name="ZoneTexte 3"/>
          <p:cNvSpPr txBox="1"/>
          <p:nvPr/>
        </p:nvSpPr>
        <p:spPr>
          <a:xfrm>
            <a:off x="413770" y="2924944"/>
            <a:ext cx="86409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200" dirty="0" smtClean="0"/>
              <a:t>Accès à l’emploi et aux barèmes Pouvoirs locaux wallons (Bruxelles en cours).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200" dirty="0" smtClean="0"/>
              <a:t>Accès à la fonction publique en cours de réflexion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200" dirty="0" smtClean="0"/>
              <a:t>Accès à la profession.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200" dirty="0" smtClean="0"/>
              <a:t>Accès à des certifications sectorielles (Construction, Logistique, Electricité, …).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200" dirty="0" smtClean="0"/>
              <a:t>Accès aux allocations d’insertion pour les moins de 21 ans.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200" dirty="0" smtClean="0"/>
              <a:t>Accès au SELOR lorsque expérience professionnelle nécessaire.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200" dirty="0" smtClean="0"/>
              <a:t>Accès à une réduction ONSS Tuteur en entreprises.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sz="2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200" dirty="0" smtClean="0"/>
              <a:t>Droit à l’accès à la reprise d’études et de formation.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4994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604" y="2492896"/>
            <a:ext cx="89378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fr-BE" sz="8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27.700</a:t>
            </a:r>
          </a:p>
          <a:p>
            <a:pPr algn="ctr" eaLnBrk="0" hangingPunct="0">
              <a:defRPr/>
            </a:pPr>
            <a:r>
              <a:rPr lang="fr-BE" sz="3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             Titres de compétence délivrés </a:t>
            </a:r>
            <a:r>
              <a:rPr lang="fr-BE" sz="1400" dirty="0" smtClean="0">
                <a:solidFill>
                  <a:srgbClr val="990033"/>
                </a:solidFill>
                <a:ea typeface="ヒラギノ角ゴ Pro W3" pitchFamily="112" charset="-128"/>
                <a:cs typeface="+mn-cs"/>
              </a:rPr>
              <a:t>31.08.2016</a:t>
            </a:r>
            <a:endParaRPr lang="fr-BE" sz="1400" dirty="0">
              <a:ea typeface="ヒラギノ角ゴ Pro W3" pitchFamily="112" charset="-128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483768" y="4944576"/>
            <a:ext cx="64087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Soit via </a:t>
            </a:r>
            <a:r>
              <a:rPr lang="fr-BE" dirty="0" smtClean="0">
                <a:solidFill>
                  <a:srgbClr val="990033"/>
                </a:solidFill>
              </a:rPr>
              <a:t>situation professionnelle reconstituée</a:t>
            </a:r>
          </a:p>
          <a:p>
            <a:r>
              <a:rPr lang="fr-BE" dirty="0" smtClean="0"/>
              <a:t>Soit suite à une </a:t>
            </a:r>
            <a:r>
              <a:rPr lang="fr-BE" dirty="0" smtClean="0">
                <a:solidFill>
                  <a:srgbClr val="990033"/>
                </a:solidFill>
              </a:rPr>
              <a:t>formation agréée par le Consortium</a:t>
            </a:r>
            <a:endParaRPr lang="fr-BE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1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7074" y="2609374"/>
            <a:ext cx="47160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fr-BE" sz="8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39</a:t>
            </a:r>
            <a:r>
              <a:rPr lang="fr-BE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ヒラギノ角ゴ Pro W3" pitchFamily="112" charset="-128"/>
                <a:cs typeface="+mn-cs"/>
              </a:rPr>
              <a:t> métiers disponibles</a:t>
            </a:r>
            <a:endParaRPr lang="fr-BE" sz="2000" dirty="0"/>
          </a:p>
          <a:p>
            <a:pPr algn="ctr" eaLnBrk="0" hangingPunct="0">
              <a:defRPr/>
            </a:pPr>
            <a:endParaRPr lang="fr-BE" sz="2000" dirty="0">
              <a:ea typeface="ヒラギノ角ゴ Pro W3" pitchFamily="112" charset="-128"/>
              <a:cs typeface="+mn-cs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860032" y="2564904"/>
            <a:ext cx="410445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fr-BE" sz="2000" dirty="0" smtClean="0"/>
              <a:t>Technicien </a:t>
            </a:r>
            <a:r>
              <a:rPr lang="fr-BE" sz="2000" dirty="0"/>
              <a:t>Pc et Réseau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/>
              <a:t>Conducteur de chariot élévateur </a:t>
            </a:r>
            <a:r>
              <a:rPr lang="fr-BE" sz="1200" dirty="0"/>
              <a:t>(H/F) </a:t>
            </a:r>
          </a:p>
          <a:p>
            <a:pPr lvl="1" algn="ctr"/>
            <a:r>
              <a:rPr lang="fr-BE" sz="2000" dirty="0"/>
              <a:t>Installateur électricien résidentiel </a:t>
            </a:r>
            <a:r>
              <a:rPr lang="fr-BE" sz="1200" dirty="0"/>
              <a:t>(H/F</a:t>
            </a:r>
            <a:r>
              <a:rPr lang="fr-BE" sz="1200" dirty="0" smtClean="0"/>
              <a:t>)</a:t>
            </a:r>
          </a:p>
          <a:p>
            <a:pPr lvl="1" algn="ctr"/>
            <a:r>
              <a:rPr lang="fr-BE" sz="2000" dirty="0"/>
              <a:t>Employé administratif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 smtClean="0"/>
              <a:t>Ouvrier </a:t>
            </a:r>
            <a:r>
              <a:rPr lang="fr-BE" sz="2000" dirty="0"/>
              <a:t>boulanger pâtissier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/>
              <a:t>Peintre en bâtiment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/>
              <a:t>Aide-comptable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/>
              <a:t>Découpeur désosseur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 smtClean="0"/>
              <a:t>Aide </a:t>
            </a:r>
            <a:r>
              <a:rPr lang="fr-BE" sz="2000" dirty="0"/>
              <a:t>ménager </a:t>
            </a:r>
            <a:r>
              <a:rPr lang="fr-BE" sz="1200" dirty="0"/>
              <a:t>(H/F)</a:t>
            </a:r>
          </a:p>
          <a:p>
            <a:pPr lvl="1" algn="ctr"/>
            <a:r>
              <a:rPr lang="fr-BE" sz="2000" dirty="0" smtClean="0"/>
              <a:t>Technicien </a:t>
            </a:r>
            <a:r>
              <a:rPr lang="fr-BE" sz="2000" dirty="0"/>
              <a:t>en </a:t>
            </a:r>
            <a:r>
              <a:rPr lang="fr-BE" sz="2000" dirty="0" smtClean="0"/>
              <a:t>système </a:t>
            </a:r>
            <a:r>
              <a:rPr lang="fr-BE" sz="2000" dirty="0"/>
              <a:t>d’usinage </a:t>
            </a:r>
            <a:r>
              <a:rPr lang="fr-BE" sz="1200" dirty="0"/>
              <a:t>(H/F</a:t>
            </a:r>
            <a:r>
              <a:rPr lang="fr-BE" sz="1200" dirty="0" smtClean="0"/>
              <a:t>)</a:t>
            </a:r>
          </a:p>
          <a:p>
            <a:pPr lvl="1" algn="ctr"/>
            <a:r>
              <a:rPr lang="fr-BE" sz="2000" dirty="0" smtClean="0"/>
              <a:t>Cimentier-façadier </a:t>
            </a:r>
            <a:r>
              <a:rPr lang="fr-BE" sz="1200" dirty="0" smtClean="0"/>
              <a:t>(H/F)</a:t>
            </a:r>
            <a:endParaRPr lang="fr-BE" sz="20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530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Lucida Grande"/>
        <a:ea typeface="ヒラギノ角ゴ Pro W3"/>
        <a:cs typeface=""/>
      </a:majorFont>
      <a:minorFont>
        <a:latin typeface="Lucida Grande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9832</TotalTime>
  <Words>755</Words>
  <Application>Microsoft Office PowerPoint</Application>
  <PresentationFormat>Affichage à l'écran (4:3)</PresentationFormat>
  <Paragraphs>193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Nouvelle présentation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Consortium de validation des compétences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Angélique TURQUET;s.misonne@bruxellesformation.be</dc:creator>
  <cp:lastModifiedBy>Kock Alain</cp:lastModifiedBy>
  <cp:revision>726</cp:revision>
  <cp:lastPrinted>2016-09-19T11:52:00Z</cp:lastPrinted>
  <dcterms:created xsi:type="dcterms:W3CDTF">2007-03-09T08:53:13Z</dcterms:created>
  <dcterms:modified xsi:type="dcterms:W3CDTF">2016-09-20T07:06:17Z</dcterms:modified>
</cp:coreProperties>
</file>